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y="5715000" cx="9144000"/>
  <p:notesSz cx="6797675" cy="992662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65">
          <p15:clr>
            <a:srgbClr val="A4A3A4"/>
          </p15:clr>
        </p15:guide>
        <p15:guide id="2" orient="horz" pos="3320">
          <p15:clr>
            <a:srgbClr val="A4A3A4"/>
          </p15:clr>
        </p15:guide>
        <p15:guide id="3" pos="317">
          <p15:clr>
            <a:srgbClr val="A4A3A4"/>
          </p15:clr>
        </p15:guide>
        <p15:guide id="4" orient="horz" pos="553">
          <p15:clr>
            <a:srgbClr val="A4A3A4"/>
          </p15:clr>
        </p15:guide>
        <p15:guide id="5" orient="horz" pos="349">
          <p15:clr>
            <a:srgbClr val="A4A3A4"/>
          </p15:clr>
        </p15:guide>
      </p15:sldGuideLst>
    </p:ext>
    <p:ext uri="GoogleSlidesCustomDataVersion2">
      <go:slidesCustomData xmlns:go="http://customooxmlschemas.google.com/" r:id="rId52" roundtripDataSignature="AMtx7mhPA58F6hP+6mWde5vdg6zPFPWb1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65"/>
        <p:guide pos="3320" orient="horz"/>
        <p:guide pos="317"/>
        <p:guide pos="553" orient="horz"/>
        <p:guide pos="349"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2"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1"/>
            <a:ext cx="2945659" cy="498056"/>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50443" y="1"/>
            <a:ext cx="2945659" cy="498056"/>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428584"/>
            <a:ext cx="2945659" cy="49805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PE"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 name="Google Shape;32;p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33" name="Google Shape;33;p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4" name="Google Shape;124;p1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25" name="Google Shape;125;p1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1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49" name="Google Shape;149;p1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1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1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p1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85" name="Google Shape;185;p1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1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95" name="Google Shape;195;p1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4" name="Google Shape;204;p1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05" name="Google Shape;205;p1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3" name="Google Shape;213;p1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14" name="Google Shape;214;p1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p1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23" name="Google Shape;223;p1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3" name="Google Shape;233;p1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34" name="Google Shape;234;p1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3" name="Google Shape;243;p1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44" name="Google Shape;244;p1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 name="Google Shape;44;p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45" name="Google Shape;45;p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2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p2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53" name="Google Shape;253;p2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9" name="Google Shape;269;p2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70" name="Google Shape;270;p2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2" name="Google Shape;282;p2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83" name="Google Shape;283;p2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5" name="Google Shape;295;p2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400">
              <a:latin typeface="Arial"/>
              <a:ea typeface="Arial"/>
              <a:cs typeface="Arial"/>
              <a:sym typeface="Arial"/>
            </a:endParaRPr>
          </a:p>
        </p:txBody>
      </p:sp>
      <p:sp>
        <p:nvSpPr>
          <p:cNvPr id="296" name="Google Shape;296;p2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2" name="Google Shape;302;p2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03" name="Google Shape;303;p2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2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4" name="Google Shape;314;p2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15" name="Google Shape;315;p2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2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4" name="Google Shape;324;p2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25" name="Google Shape;325;p2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2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5" name="Google Shape;335;p2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36" name="Google Shape;336;p2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2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6" name="Google Shape;346;p2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47" name="Google Shape;347;p2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2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7" name="Google Shape;357;p2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58" name="Google Shape;358;p2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 name="Google Shape;51;p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52" name="Google Shape;52;p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3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2" name="Google Shape;372;p3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73" name="Google Shape;373;p3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3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3" name="Google Shape;383;p3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84" name="Google Shape;384;p3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3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7" name="Google Shape;397;p3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98" name="Google Shape;398;p3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3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2" name="Google Shape;412;p3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400">
              <a:latin typeface="Arial"/>
              <a:ea typeface="Arial"/>
              <a:cs typeface="Arial"/>
              <a:sym typeface="Arial"/>
            </a:endParaRPr>
          </a:p>
        </p:txBody>
      </p:sp>
      <p:sp>
        <p:nvSpPr>
          <p:cNvPr id="413" name="Google Shape;413;p3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p3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9" name="Google Shape;419;p3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20" name="Google Shape;420;p3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3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p3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29" name="Google Shape;429;p3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3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0" name="Google Shape;440;p3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41" name="Google Shape;441;p3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3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4" name="Google Shape;454;p3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55" name="Google Shape;455;p3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3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2" name="Google Shape;472;p3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73" name="Google Shape;473;p3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3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8" name="Google Shape;488;p3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89" name="Google Shape;489;p3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 name="Google Shape;58;p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9" name="Google Shape;59;p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4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8" name="Google Shape;498;p4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400">
              <a:latin typeface="Arial"/>
              <a:ea typeface="Arial"/>
              <a:cs typeface="Arial"/>
              <a:sym typeface="Arial"/>
            </a:endParaRPr>
          </a:p>
        </p:txBody>
      </p:sp>
      <p:sp>
        <p:nvSpPr>
          <p:cNvPr id="499" name="Google Shape;499;p4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p4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5" name="Google Shape;505;p4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06" name="Google Shape;506;p4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4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8" name="Google Shape;528;p4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29" name="Google Shape;529;p4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4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1" name="Google Shape;551;p4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400">
              <a:latin typeface="Arial"/>
              <a:ea typeface="Arial"/>
              <a:cs typeface="Arial"/>
              <a:sym typeface="Arial"/>
            </a:endParaRPr>
          </a:p>
        </p:txBody>
      </p:sp>
      <p:sp>
        <p:nvSpPr>
          <p:cNvPr id="552" name="Google Shape;552;p4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p4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8" name="Google Shape;558;p4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559" name="Google Shape;559;p4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4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5" name="Google Shape;565;p4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566" name="Google Shape;566;p4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p4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3" name="Google Shape;573;p4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b="0" sz="1200">
              <a:latin typeface="Arial"/>
              <a:ea typeface="Arial"/>
              <a:cs typeface="Arial"/>
              <a:sym typeface="Arial"/>
            </a:endParaRPr>
          </a:p>
        </p:txBody>
      </p:sp>
      <p:sp>
        <p:nvSpPr>
          <p:cNvPr id="574" name="Google Shape;574;p4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 name="Google Shape;68;p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69" name="Google Shape;69;p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 name="Google Shape;77;p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78" name="Google Shape;78;p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sz="1200">
              <a:latin typeface="Arial"/>
              <a:ea typeface="Arial"/>
              <a:cs typeface="Arial"/>
              <a:sym typeface="Arial"/>
            </a:endParaRPr>
          </a:p>
        </p:txBody>
      </p:sp>
      <p:sp>
        <p:nvSpPr>
          <p:cNvPr id="87" name="Google Shape;87;p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6" name="Google Shape;106;p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p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3" name="Google Shape;113;p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14" name="Google Shape;114;p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4" name="Shape 14"/>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Imagen Gigante">
  <p:cSld name="Subtema - Imagen Gigante">
    <p:spTree>
      <p:nvGrpSpPr>
        <p:cNvPr id="28" name="Shape 2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29" name="Shape 2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 name="Shape 1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17" name="Shape 1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ítulo y objetos">
  <p:cSld name="2_Título y objetos">
    <p:spTree>
      <p:nvGrpSpPr>
        <p:cNvPr id="18" name="Shape 1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9" name="Shape 19"/>
        <p:cNvGrpSpPr/>
        <p:nvPr/>
      </p:nvGrpSpPr>
      <p:grpSpPr>
        <a:xfrm>
          <a:off x="0" y="0"/>
          <a:ext cx="0" cy="0"/>
          <a:chOff x="0" y="0"/>
          <a:chExt cx="0" cy="0"/>
        </a:xfrm>
      </p:grpSpPr>
      <p:sp>
        <p:nvSpPr>
          <p:cNvPr id="20" name="Google Shape;20;p53"/>
          <p:cNvSpPr txBox="1"/>
          <p:nvPr>
            <p:ph type="title"/>
          </p:nvPr>
        </p:nvSpPr>
        <p:spPr>
          <a:xfrm>
            <a:off x="457200" y="228865"/>
            <a:ext cx="8219256" cy="95250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 name="Google Shape;21;p53"/>
          <p:cNvSpPr txBox="1"/>
          <p:nvPr>
            <p:ph idx="1" type="body"/>
          </p:nvPr>
        </p:nvSpPr>
        <p:spPr>
          <a:xfrm>
            <a:off x="457200" y="1333500"/>
            <a:ext cx="8229600" cy="3771636"/>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2" name="Google Shape;22;p53"/>
          <p:cNvSpPr txBox="1"/>
          <p:nvPr>
            <p:ph idx="10" type="dt"/>
          </p:nvPr>
        </p:nvSpPr>
        <p:spPr>
          <a:xfrm>
            <a:off x="457200" y="5296959"/>
            <a:ext cx="2133600" cy="30427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 name="Google Shape;23;p53"/>
          <p:cNvSpPr txBox="1"/>
          <p:nvPr>
            <p:ph idx="11" type="ftr"/>
          </p:nvPr>
        </p:nvSpPr>
        <p:spPr>
          <a:xfrm>
            <a:off x="3124200" y="5296959"/>
            <a:ext cx="2895600" cy="30427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4" name="Google Shape;24;p53"/>
          <p:cNvSpPr txBox="1"/>
          <p:nvPr>
            <p:ph idx="12" type="sldNum"/>
          </p:nvPr>
        </p:nvSpPr>
        <p:spPr>
          <a:xfrm>
            <a:off x="6553200" y="5296959"/>
            <a:ext cx="2133600" cy="304271"/>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rgbClr val="888888"/>
                </a:solidFill>
                <a:latin typeface="Calibri"/>
                <a:ea typeface="Calibri"/>
                <a:cs typeface="Calibri"/>
                <a:sym typeface="Calibri"/>
              </a:defRPr>
            </a:lvl1pPr>
            <a:lvl2pPr indent="0" lvl="1" marL="0" marR="0" rtl="0" algn="l">
              <a:spcBef>
                <a:spcPts val="0"/>
              </a:spcBef>
              <a:buNone/>
              <a:defRPr sz="1800">
                <a:solidFill>
                  <a:srgbClr val="888888"/>
                </a:solidFill>
                <a:latin typeface="Calibri"/>
                <a:ea typeface="Calibri"/>
                <a:cs typeface="Calibri"/>
                <a:sym typeface="Calibri"/>
              </a:defRPr>
            </a:lvl2pPr>
            <a:lvl3pPr indent="0" lvl="2" marL="0" marR="0" rtl="0" algn="l">
              <a:spcBef>
                <a:spcPts val="0"/>
              </a:spcBef>
              <a:buNone/>
              <a:defRPr sz="1800">
                <a:solidFill>
                  <a:srgbClr val="888888"/>
                </a:solidFill>
                <a:latin typeface="Calibri"/>
                <a:ea typeface="Calibri"/>
                <a:cs typeface="Calibri"/>
                <a:sym typeface="Calibri"/>
              </a:defRPr>
            </a:lvl3pPr>
            <a:lvl4pPr indent="0" lvl="3" marL="0" marR="0" rtl="0" algn="l">
              <a:spcBef>
                <a:spcPts val="0"/>
              </a:spcBef>
              <a:buNone/>
              <a:defRPr sz="1800">
                <a:solidFill>
                  <a:srgbClr val="888888"/>
                </a:solidFill>
                <a:latin typeface="Calibri"/>
                <a:ea typeface="Calibri"/>
                <a:cs typeface="Calibri"/>
                <a:sym typeface="Calibri"/>
              </a:defRPr>
            </a:lvl4pPr>
            <a:lvl5pPr indent="0" lvl="4" marL="0" marR="0" rtl="0" algn="l">
              <a:spcBef>
                <a:spcPts val="0"/>
              </a:spcBef>
              <a:buNone/>
              <a:defRPr sz="1800">
                <a:solidFill>
                  <a:srgbClr val="888888"/>
                </a:solidFill>
                <a:latin typeface="Calibri"/>
                <a:ea typeface="Calibri"/>
                <a:cs typeface="Calibri"/>
                <a:sym typeface="Calibri"/>
              </a:defRPr>
            </a:lvl5pPr>
            <a:lvl6pPr indent="0" lvl="5" marL="0" marR="0" rtl="0" algn="l">
              <a:spcBef>
                <a:spcPts val="0"/>
              </a:spcBef>
              <a:buNone/>
              <a:defRPr sz="1800">
                <a:solidFill>
                  <a:srgbClr val="888888"/>
                </a:solidFill>
                <a:latin typeface="Calibri"/>
                <a:ea typeface="Calibri"/>
                <a:cs typeface="Calibri"/>
                <a:sym typeface="Calibri"/>
              </a:defRPr>
            </a:lvl6pPr>
            <a:lvl7pPr indent="0" lvl="6" marL="0" marR="0" rtl="0" algn="l">
              <a:spcBef>
                <a:spcPts val="0"/>
              </a:spcBef>
              <a:buNone/>
              <a:defRPr sz="1800">
                <a:solidFill>
                  <a:srgbClr val="888888"/>
                </a:solidFill>
                <a:latin typeface="Calibri"/>
                <a:ea typeface="Calibri"/>
                <a:cs typeface="Calibri"/>
                <a:sym typeface="Calibri"/>
              </a:defRPr>
            </a:lvl7pPr>
            <a:lvl8pPr indent="0" lvl="7" marL="0" marR="0" rtl="0" algn="l">
              <a:spcBef>
                <a:spcPts val="0"/>
              </a:spcBef>
              <a:buNone/>
              <a:defRPr sz="1800">
                <a:solidFill>
                  <a:srgbClr val="888888"/>
                </a:solidFill>
                <a:latin typeface="Calibri"/>
                <a:ea typeface="Calibri"/>
                <a:cs typeface="Calibri"/>
                <a:sym typeface="Calibri"/>
              </a:defRPr>
            </a:lvl8pPr>
            <a:lvl9pPr indent="0" lvl="8" marL="0" marR="0" rtl="0" algn="l">
              <a:spcBef>
                <a:spcPts val="0"/>
              </a:spcBef>
              <a:buNone/>
              <a:defRPr sz="1800">
                <a:solidFill>
                  <a:srgbClr val="888888"/>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P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B">
  <p:cSld name="Subtema - 1 Imagen B">
    <p:spTree>
      <p:nvGrpSpPr>
        <p:cNvPr id="25" name="Shape 2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26" name="Shape 2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2 Imágenes">
  <p:cSld name="Subtema - 2 Imágenes">
    <p:spTree>
      <p:nvGrpSpPr>
        <p:cNvPr id="27" name="Shape 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47"/>
          <p:cNvGrpSpPr/>
          <p:nvPr/>
        </p:nvGrpSpPr>
        <p:grpSpPr>
          <a:xfrm>
            <a:off x="944054" y="5369051"/>
            <a:ext cx="7804380" cy="215444"/>
            <a:chOff x="944054" y="5369051"/>
            <a:chExt cx="7804380" cy="215444"/>
          </a:xfrm>
        </p:grpSpPr>
        <p:sp>
          <p:nvSpPr>
            <p:cNvPr id="11" name="Google Shape;11;p47"/>
            <p:cNvSpPr txBox="1"/>
            <p:nvPr/>
          </p:nvSpPr>
          <p:spPr>
            <a:xfrm>
              <a:off x="944054" y="5369051"/>
              <a:ext cx="2768707"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PE" sz="800" u="none" cap="none" strike="noStrike">
                  <a:solidFill>
                    <a:srgbClr val="7F7F7F"/>
                  </a:solidFill>
                  <a:latin typeface="Calibri"/>
                  <a:ea typeface="Calibri"/>
                  <a:cs typeface="Calibri"/>
                  <a:sym typeface="Calibri"/>
                </a:rPr>
                <a:t>PROGRAMACIÓN AVANZADA DE BASE DE DATOS  •  SESIÓN 01</a:t>
              </a:r>
              <a:endParaRPr sz="800">
                <a:solidFill>
                  <a:srgbClr val="7F7F7F"/>
                </a:solidFill>
                <a:latin typeface="Calibri"/>
                <a:ea typeface="Calibri"/>
                <a:cs typeface="Calibri"/>
                <a:sym typeface="Calibri"/>
              </a:endParaRPr>
            </a:p>
          </p:txBody>
        </p:sp>
        <p:sp>
          <p:nvSpPr>
            <p:cNvPr id="12" name="Google Shape;12;p47"/>
            <p:cNvSpPr/>
            <p:nvPr/>
          </p:nvSpPr>
          <p:spPr>
            <a:xfrm>
              <a:off x="7207627" y="5384440"/>
              <a:ext cx="1540807"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PE" sz="600">
                  <a:solidFill>
                    <a:srgbClr val="7F7F7F"/>
                  </a:solidFill>
                  <a:latin typeface="Calibri"/>
                  <a:ea typeface="Calibri"/>
                  <a:cs typeface="Calibri"/>
                  <a:sym typeface="Calibri"/>
                </a:rPr>
                <a:t>© 2020 ISIL. Todos los derechos reservados</a:t>
              </a:r>
              <a:endParaRPr/>
            </a:p>
          </p:txBody>
        </p:sp>
      </p:grpSp>
      <p:pic>
        <p:nvPicPr>
          <p:cNvPr id="13" name="Google Shape;13;p47"/>
          <p:cNvPicPr preferRelativeResize="0"/>
          <p:nvPr/>
        </p:nvPicPr>
        <p:blipFill rotWithShape="1">
          <a:blip r:embed="rId1">
            <a:alphaModFix amt="20000"/>
          </a:blip>
          <a:srcRect b="0" l="0" r="0" t="0"/>
          <a:stretch/>
        </p:blipFill>
        <p:spPr>
          <a:xfrm>
            <a:off x="495300" y="5328911"/>
            <a:ext cx="448573" cy="25075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43.png"/><Relationship Id="rId5" Type="http://schemas.openxmlformats.org/officeDocument/2006/relationships/image" Target="../media/image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1.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7.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4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4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40.png"/><Relationship Id="rId4" Type="http://schemas.openxmlformats.org/officeDocument/2006/relationships/image" Target="../media/image12.png"/><Relationship Id="rId5"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23.png"/><Relationship Id="rId4"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33.png"/><Relationship Id="rId4" Type="http://schemas.openxmlformats.org/officeDocument/2006/relationships/image" Target="../media/image31.png"/><Relationship Id="rId5" Type="http://schemas.openxmlformats.org/officeDocument/2006/relationships/image" Target="../media/image2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2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30.png"/><Relationship Id="rId4" Type="http://schemas.openxmlformats.org/officeDocument/2006/relationships/image" Target="../media/image3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34.png"/><Relationship Id="rId4" Type="http://schemas.openxmlformats.org/officeDocument/2006/relationships/image" Target="../media/image3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41.png"/><Relationship Id="rId4" Type="http://schemas.openxmlformats.org/officeDocument/2006/relationships/image" Target="../media/image36.png"/><Relationship Id="rId5" Type="http://schemas.openxmlformats.org/officeDocument/2006/relationships/image" Target="../media/image2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image" Target="../media/image38.png"/><Relationship Id="rId4" Type="http://schemas.openxmlformats.org/officeDocument/2006/relationships/image" Target="../media/image3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4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 Id="rId3" Type="http://schemas.openxmlformats.org/officeDocument/2006/relationships/hyperlink" Target="https://learn.microsoft.com/es-es/sql/relational-databases/databases/detach-a-database?view=sql-server-ver16"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 Id="rId3" Type="http://schemas.openxmlformats.org/officeDocument/2006/relationships/hyperlink" Target="https://learn.microsoft.com/es-es/sql/relational-databases/databases/attach-a-database?view=sql-server-ver16"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 Id="rId3" Type="http://schemas.openxmlformats.org/officeDocument/2006/relationships/image" Target="../media/image4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 name="Shape 34"/>
        <p:cNvGrpSpPr/>
        <p:nvPr/>
      </p:nvGrpSpPr>
      <p:grpSpPr>
        <a:xfrm>
          <a:off x="0" y="0"/>
          <a:ext cx="0" cy="0"/>
          <a:chOff x="0" y="0"/>
          <a:chExt cx="0" cy="0"/>
        </a:xfrm>
      </p:grpSpPr>
      <p:sp>
        <p:nvSpPr>
          <p:cNvPr id="35" name="Google Shape;35;p1"/>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 name="Google Shape;36;p1"/>
          <p:cNvSpPr txBox="1"/>
          <p:nvPr/>
        </p:nvSpPr>
        <p:spPr>
          <a:xfrm>
            <a:off x="2088505" y="1653293"/>
            <a:ext cx="87315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800">
                <a:solidFill>
                  <a:schemeClr val="lt1"/>
                </a:solidFill>
                <a:latin typeface="Calibri"/>
                <a:ea typeface="Calibri"/>
                <a:cs typeface="Calibri"/>
                <a:sym typeface="Calibri"/>
              </a:rPr>
              <a:t>SESIÓN</a:t>
            </a:r>
            <a:endParaRPr/>
          </a:p>
        </p:txBody>
      </p:sp>
      <p:sp>
        <p:nvSpPr>
          <p:cNvPr id="37" name="Google Shape;37;p1"/>
          <p:cNvSpPr txBox="1"/>
          <p:nvPr/>
        </p:nvSpPr>
        <p:spPr>
          <a:xfrm>
            <a:off x="2051281" y="1730819"/>
            <a:ext cx="964250"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5800">
                <a:solidFill>
                  <a:srgbClr val="FFFFFF"/>
                </a:solidFill>
                <a:latin typeface="Calibri"/>
                <a:ea typeface="Calibri"/>
                <a:cs typeface="Calibri"/>
                <a:sym typeface="Calibri"/>
              </a:rPr>
              <a:t>01</a:t>
            </a:r>
            <a:endParaRPr/>
          </a:p>
        </p:txBody>
      </p:sp>
      <p:sp>
        <p:nvSpPr>
          <p:cNvPr id="38" name="Google Shape;38;p1"/>
          <p:cNvSpPr txBox="1"/>
          <p:nvPr/>
        </p:nvSpPr>
        <p:spPr>
          <a:xfrm>
            <a:off x="3159592" y="1674447"/>
            <a:ext cx="4596087" cy="989823"/>
          </a:xfrm>
          <a:prstGeom prst="rect">
            <a:avLst/>
          </a:prstGeom>
          <a:noFill/>
          <a:ln>
            <a:noFill/>
          </a:ln>
        </p:spPr>
        <p:txBody>
          <a:bodyPr anchorCtr="0" anchor="t" bIns="45700" lIns="91425" spcFirstLastPara="1" rIns="91425" wrap="square" tIns="45700">
            <a:spAutoFit/>
          </a:bodyPr>
          <a:lstStyle/>
          <a:p>
            <a:pPr indent="0" lvl="0" marL="0" marR="0" rtl="0" algn="l">
              <a:lnSpc>
                <a:spcPct val="80000"/>
              </a:lnSpc>
              <a:spcBef>
                <a:spcPts val="0"/>
              </a:spcBef>
              <a:spcAft>
                <a:spcPts val="0"/>
              </a:spcAft>
              <a:buNone/>
            </a:pPr>
            <a:r>
              <a:rPr b="1" lang="es-PE" sz="3600">
                <a:solidFill>
                  <a:srgbClr val="FFFFFF"/>
                </a:solidFill>
                <a:latin typeface="Calibri"/>
                <a:ea typeface="Calibri"/>
                <a:cs typeface="Calibri"/>
                <a:sym typeface="Calibri"/>
              </a:rPr>
              <a:t>IMPLEMENTACIÓN DE BASE DE DATOS</a:t>
            </a:r>
            <a:endParaRPr/>
          </a:p>
        </p:txBody>
      </p:sp>
      <p:sp>
        <p:nvSpPr>
          <p:cNvPr id="39" name="Google Shape;39;p1"/>
          <p:cNvSpPr txBox="1"/>
          <p:nvPr/>
        </p:nvSpPr>
        <p:spPr>
          <a:xfrm>
            <a:off x="3175138" y="3032326"/>
            <a:ext cx="5612812" cy="2143344"/>
          </a:xfrm>
          <a:prstGeom prst="rect">
            <a:avLst/>
          </a:prstGeom>
          <a:noFill/>
          <a:ln>
            <a:noFill/>
          </a:ln>
        </p:spPr>
        <p:txBody>
          <a:bodyPr anchorCtr="0" anchor="t" bIns="45700" lIns="91425" spcFirstLastPara="1" rIns="91425" wrap="square" tIns="45700">
            <a:spAutoFit/>
          </a:bodyPr>
          <a:lstStyle/>
          <a:p>
            <a:pPr indent="-177800" lvl="0" marL="177800" marR="0" rtl="0" algn="just">
              <a:lnSpc>
                <a:spcPct val="120000"/>
              </a:lnSpc>
              <a:spcBef>
                <a:spcPts val="0"/>
              </a:spcBef>
              <a:spcAft>
                <a:spcPts val="0"/>
              </a:spcAft>
              <a:buClr>
                <a:srgbClr val="FFFFFF"/>
              </a:buClr>
              <a:buSzPts val="1120"/>
              <a:buFont typeface="Arial"/>
              <a:buChar char="•"/>
            </a:pPr>
            <a:r>
              <a:rPr lang="es-PE" sz="1400">
                <a:solidFill>
                  <a:srgbClr val="FFFFFF"/>
                </a:solidFill>
                <a:latin typeface="Calibri"/>
                <a:ea typeface="Calibri"/>
                <a:cs typeface="Calibri"/>
                <a:sym typeface="Calibri"/>
              </a:rPr>
              <a:t>Arquitectura Cliente/Servidor</a:t>
            </a:r>
            <a:endParaRPr/>
          </a:p>
          <a:p>
            <a:pPr indent="-177800" lvl="0" marL="177800" marR="0" rtl="0" algn="just">
              <a:lnSpc>
                <a:spcPct val="120000"/>
              </a:lnSpc>
              <a:spcBef>
                <a:spcPts val="0"/>
              </a:spcBef>
              <a:spcAft>
                <a:spcPts val="0"/>
              </a:spcAft>
              <a:buClr>
                <a:srgbClr val="FFFFFF"/>
              </a:buClr>
              <a:buSzPts val="1120"/>
              <a:buFont typeface="Arial"/>
              <a:buChar char="•"/>
            </a:pPr>
            <a:r>
              <a:rPr lang="es-PE" sz="1400">
                <a:solidFill>
                  <a:srgbClr val="FFFFFF"/>
                </a:solidFill>
                <a:latin typeface="Calibri"/>
                <a:ea typeface="Calibri"/>
                <a:cs typeface="Calibri"/>
                <a:sym typeface="Calibri"/>
              </a:rPr>
              <a:t>Lenguaje de definición de datos (DDL) y lenguaje de manipulación de datos (DML)</a:t>
            </a:r>
            <a:endParaRPr/>
          </a:p>
          <a:p>
            <a:pPr indent="-177800" lvl="0" marL="177800" marR="0" rtl="0" algn="just">
              <a:lnSpc>
                <a:spcPct val="120000"/>
              </a:lnSpc>
              <a:spcBef>
                <a:spcPts val="0"/>
              </a:spcBef>
              <a:spcAft>
                <a:spcPts val="0"/>
              </a:spcAft>
              <a:buClr>
                <a:srgbClr val="FFFFFF"/>
              </a:buClr>
              <a:buSzPts val="1120"/>
              <a:buFont typeface="Arial"/>
              <a:buChar char="•"/>
            </a:pPr>
            <a:r>
              <a:rPr lang="es-PE" sz="1400">
                <a:solidFill>
                  <a:srgbClr val="FFFFFF"/>
                </a:solidFill>
                <a:latin typeface="Calibri"/>
                <a:ea typeface="Calibri"/>
                <a:cs typeface="Calibri"/>
                <a:sym typeface="Calibri"/>
              </a:rPr>
              <a:t>Creación de tablas</a:t>
            </a:r>
            <a:endParaRPr/>
          </a:p>
          <a:p>
            <a:pPr indent="-177800" lvl="0" marL="177800" marR="0" rtl="0" algn="just">
              <a:lnSpc>
                <a:spcPct val="120000"/>
              </a:lnSpc>
              <a:spcBef>
                <a:spcPts val="0"/>
              </a:spcBef>
              <a:spcAft>
                <a:spcPts val="0"/>
              </a:spcAft>
              <a:buClr>
                <a:srgbClr val="FFFFFF"/>
              </a:buClr>
              <a:buSzPts val="1120"/>
              <a:buFont typeface="Arial"/>
              <a:buChar char="•"/>
            </a:pPr>
            <a:r>
              <a:rPr lang="es-PE" sz="1400">
                <a:solidFill>
                  <a:srgbClr val="FFFFFF"/>
                </a:solidFill>
                <a:latin typeface="Calibri"/>
                <a:ea typeface="Calibri"/>
                <a:cs typeface="Calibri"/>
                <a:sym typeface="Calibri"/>
              </a:rPr>
              <a:t>Definición de campos y restricciones</a:t>
            </a:r>
            <a:endParaRPr/>
          </a:p>
          <a:p>
            <a:pPr indent="-177800" lvl="0" marL="177800" marR="0" rtl="0" algn="just">
              <a:lnSpc>
                <a:spcPct val="120000"/>
              </a:lnSpc>
              <a:spcBef>
                <a:spcPts val="0"/>
              </a:spcBef>
              <a:spcAft>
                <a:spcPts val="0"/>
              </a:spcAft>
              <a:buClr>
                <a:srgbClr val="FFFFFF"/>
              </a:buClr>
              <a:buSzPts val="1120"/>
              <a:buFont typeface="Arial"/>
              <a:buChar char="•"/>
            </a:pPr>
            <a:r>
              <a:rPr lang="es-PE" sz="1400">
                <a:solidFill>
                  <a:srgbClr val="FFFFFF"/>
                </a:solidFill>
                <a:latin typeface="Calibri"/>
                <a:ea typeface="Calibri"/>
                <a:cs typeface="Calibri"/>
                <a:sym typeface="Calibri"/>
              </a:rPr>
              <a:t>Ingreso de registros validando constraints mediante la sentencia Insert</a:t>
            </a:r>
            <a:endParaRPr/>
          </a:p>
          <a:p>
            <a:pPr indent="-177800" lvl="0" marL="177800" marR="0" rtl="0" algn="just">
              <a:lnSpc>
                <a:spcPct val="120000"/>
              </a:lnSpc>
              <a:spcBef>
                <a:spcPts val="0"/>
              </a:spcBef>
              <a:spcAft>
                <a:spcPts val="0"/>
              </a:spcAft>
              <a:buClr>
                <a:srgbClr val="FFFFFF"/>
              </a:buClr>
              <a:buSzPts val="1120"/>
              <a:buFont typeface="Arial"/>
              <a:buChar char="•"/>
            </a:pPr>
            <a:r>
              <a:rPr lang="es-PE" sz="1400">
                <a:solidFill>
                  <a:srgbClr val="FFFFFF"/>
                </a:solidFill>
                <a:latin typeface="Calibri"/>
                <a:ea typeface="Calibri"/>
                <a:cs typeface="Calibri"/>
                <a:sym typeface="Calibri"/>
              </a:rPr>
              <a:t>Separar y adjuntar bases de datos</a:t>
            </a:r>
            <a:endParaRPr/>
          </a:p>
          <a:p>
            <a:pPr indent="-177800" lvl="0" marL="177800" marR="0" rtl="0" algn="just">
              <a:lnSpc>
                <a:spcPct val="120000"/>
              </a:lnSpc>
              <a:spcBef>
                <a:spcPts val="0"/>
              </a:spcBef>
              <a:spcAft>
                <a:spcPts val="0"/>
              </a:spcAft>
              <a:buClr>
                <a:srgbClr val="FFFFFF"/>
              </a:buClr>
              <a:buSzPts val="1120"/>
              <a:buFont typeface="Arial"/>
              <a:buChar char="•"/>
            </a:pPr>
            <a:r>
              <a:rPr lang="es-PE" sz="1400">
                <a:solidFill>
                  <a:srgbClr val="FFFFFF"/>
                </a:solidFill>
                <a:latin typeface="Calibri"/>
                <a:ea typeface="Calibri"/>
                <a:cs typeface="Calibri"/>
                <a:sym typeface="Calibri"/>
              </a:rPr>
              <a:t>Trabajo práctico</a:t>
            </a:r>
            <a:endParaRPr/>
          </a:p>
        </p:txBody>
      </p:sp>
      <p:cxnSp>
        <p:nvCxnSpPr>
          <p:cNvPr id="40" name="Google Shape;40;p1"/>
          <p:cNvCxnSpPr/>
          <p:nvPr/>
        </p:nvCxnSpPr>
        <p:spPr>
          <a:xfrm>
            <a:off x="3056456" y="1777107"/>
            <a:ext cx="0" cy="720031"/>
          </a:xfrm>
          <a:prstGeom prst="straightConnector1">
            <a:avLst/>
          </a:prstGeom>
          <a:noFill/>
          <a:ln cap="flat" cmpd="sng" w="25400">
            <a:solidFill>
              <a:srgbClr val="FFFFFF"/>
            </a:solidFill>
            <a:prstDash val="solid"/>
            <a:round/>
            <a:headEnd len="sm" w="sm" type="none"/>
            <a:tailEnd len="sm" w="sm" type="none"/>
          </a:ln>
        </p:spPr>
      </p:cxnSp>
      <p:sp>
        <p:nvSpPr>
          <p:cNvPr id="41" name="Google Shape;41;p1"/>
          <p:cNvSpPr/>
          <p:nvPr/>
        </p:nvSpPr>
        <p:spPr>
          <a:xfrm>
            <a:off x="3289191" y="2574693"/>
            <a:ext cx="3499826" cy="387798"/>
          </a:xfrm>
          <a:prstGeom prst="rect">
            <a:avLst/>
          </a:prstGeom>
          <a:solidFill>
            <a:schemeClr val="lt1"/>
          </a:solid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None/>
            </a:pPr>
            <a:r>
              <a:rPr b="1" lang="es-PE" sz="1400">
                <a:solidFill>
                  <a:srgbClr val="1F85A6"/>
                </a:solidFill>
                <a:latin typeface="Calibri"/>
                <a:ea typeface="Calibri"/>
                <a:cs typeface="Calibri"/>
                <a:sym typeface="Calibri"/>
              </a:rPr>
              <a:t>  Implementación de una base de datos y obtención de datos mediante consultas – UA1</a:t>
            </a:r>
            <a:endParaRPr b="1" sz="1400">
              <a:solidFill>
                <a:srgbClr val="1F85A6"/>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0"/>
          <p:cNvSpPr txBox="1"/>
          <p:nvPr/>
        </p:nvSpPr>
        <p:spPr>
          <a:xfrm>
            <a:off x="698820" y="1352610"/>
            <a:ext cx="7963041" cy="738664"/>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Son necesarias para poder modificar la base de datos, los esquemas y las estructuras de tabla. </a:t>
            </a:r>
            <a:endParaRPr/>
          </a:p>
          <a:p>
            <a:pPr indent="-66675" lvl="0" marL="180000"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Son útiles en el diseño y control de objetos que se encuentran dentro de las bases de datos.</a:t>
            </a:r>
            <a:endParaRPr/>
          </a:p>
        </p:txBody>
      </p:sp>
      <p:grpSp>
        <p:nvGrpSpPr>
          <p:cNvPr id="128" name="Google Shape;128;p10"/>
          <p:cNvGrpSpPr/>
          <p:nvPr/>
        </p:nvGrpSpPr>
        <p:grpSpPr>
          <a:xfrm>
            <a:off x="1272540" y="2278162"/>
            <a:ext cx="6503670" cy="2967798"/>
            <a:chOff x="1371600" y="1107718"/>
            <a:chExt cx="6503670" cy="2967798"/>
          </a:xfrm>
        </p:grpSpPr>
        <p:grpSp>
          <p:nvGrpSpPr>
            <p:cNvPr id="129" name="Google Shape;129;p10"/>
            <p:cNvGrpSpPr/>
            <p:nvPr/>
          </p:nvGrpSpPr>
          <p:grpSpPr>
            <a:xfrm>
              <a:off x="1371600" y="1107718"/>
              <a:ext cx="6503670" cy="922600"/>
              <a:chOff x="1371600" y="1086968"/>
              <a:chExt cx="6503670" cy="922600"/>
            </a:xfrm>
          </p:grpSpPr>
          <p:sp>
            <p:nvSpPr>
              <p:cNvPr id="130" name="Google Shape;130;p10"/>
              <p:cNvSpPr/>
              <p:nvPr/>
            </p:nvSpPr>
            <p:spPr>
              <a:xfrm>
                <a:off x="1371600" y="1086968"/>
                <a:ext cx="6503670" cy="922600"/>
              </a:xfrm>
              <a:prstGeom prst="roundRect">
                <a:avLst>
                  <a:gd fmla="val 16667" name="adj"/>
                </a:avLst>
              </a:prstGeom>
              <a:gradFill>
                <a:gsLst>
                  <a:gs pos="0">
                    <a:srgbClr val="9FC3FF"/>
                  </a:gs>
                  <a:gs pos="35000">
                    <a:srgbClr val="BDD5FF"/>
                  </a:gs>
                  <a:gs pos="100000">
                    <a:srgbClr val="E4EEFF"/>
                  </a:gs>
                </a:gsLst>
                <a:lin ang="16200000" scaled="0"/>
              </a:gradFill>
              <a:ln cap="flat" cmpd="sng" w="9525">
                <a:solidFill>
                  <a:srgbClr val="4A7DBA"/>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lang="es-PE" sz="1800">
                    <a:solidFill>
                      <a:srgbClr val="17365D"/>
                    </a:solidFill>
                    <a:latin typeface="Calibri"/>
                    <a:ea typeface="Calibri"/>
                    <a:cs typeface="Calibri"/>
                    <a:sym typeface="Calibri"/>
                  </a:rPr>
                  <a:t>CREATE</a:t>
                </a:r>
                <a:endParaRPr/>
              </a:p>
            </p:txBody>
          </p:sp>
          <p:sp>
            <p:nvSpPr>
              <p:cNvPr id="131" name="Google Shape;131;p10"/>
              <p:cNvSpPr/>
              <p:nvPr/>
            </p:nvSpPr>
            <p:spPr>
              <a:xfrm>
                <a:off x="2459355" y="1291294"/>
                <a:ext cx="2468880" cy="513947"/>
              </a:xfrm>
              <a:prstGeom prst="roundRect">
                <a:avLst>
                  <a:gd fmla="val 16667" name="adj"/>
                </a:avLst>
              </a:prstGeom>
              <a:gradFill>
                <a:gsLst>
                  <a:gs pos="0">
                    <a:srgbClr val="3E7FCD"/>
                  </a:gs>
                  <a:gs pos="100000">
                    <a:srgbClr val="96C0FF"/>
                  </a:gs>
                </a:gsLst>
                <a:lin ang="16200000" scaled="0"/>
              </a:gradFill>
              <a:ln cap="flat" cmpd="sng" w="9525">
                <a:solidFill>
                  <a:srgbClr val="4A7DBA"/>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just">
                  <a:spcBef>
                    <a:spcPts val="0"/>
                  </a:spcBef>
                  <a:spcAft>
                    <a:spcPts val="0"/>
                  </a:spcAft>
                  <a:buNone/>
                </a:pPr>
                <a:r>
                  <a:rPr lang="es-PE" sz="1100">
                    <a:solidFill>
                      <a:schemeClr val="lt1"/>
                    </a:solidFill>
                    <a:latin typeface="Calibri"/>
                    <a:ea typeface="Calibri"/>
                    <a:cs typeface="Calibri"/>
                    <a:sym typeface="Calibri"/>
                  </a:rPr>
                  <a:t>Permite c</a:t>
                </a:r>
                <a:r>
                  <a:rPr b="0" i="0" lang="es-PE" sz="1100">
                    <a:solidFill>
                      <a:schemeClr val="lt1"/>
                    </a:solidFill>
                    <a:latin typeface="Calibri"/>
                    <a:ea typeface="Calibri"/>
                    <a:cs typeface="Calibri"/>
                    <a:sym typeface="Calibri"/>
                  </a:rPr>
                  <a:t>rear una nueva base de datos, una tabla o esquema.</a:t>
                </a:r>
                <a:endParaRPr sz="1100">
                  <a:solidFill>
                    <a:schemeClr val="lt1"/>
                  </a:solidFill>
                  <a:latin typeface="Calibri"/>
                  <a:ea typeface="Calibri"/>
                  <a:cs typeface="Calibri"/>
                  <a:sym typeface="Calibri"/>
                </a:endParaRPr>
              </a:p>
            </p:txBody>
          </p:sp>
          <p:sp>
            <p:nvSpPr>
              <p:cNvPr id="132" name="Google Shape;132;p10"/>
              <p:cNvSpPr/>
              <p:nvPr/>
            </p:nvSpPr>
            <p:spPr>
              <a:xfrm>
                <a:off x="5071110" y="1160071"/>
                <a:ext cx="2636520" cy="755838"/>
              </a:xfrm>
              <a:prstGeom prst="roundRect">
                <a:avLst>
                  <a:gd fmla="val 16667" name="adj"/>
                </a:avLst>
              </a:prstGeom>
              <a:solidFill>
                <a:schemeClr val="l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33" name="Google Shape;133;p10"/>
              <p:cNvSpPr txBox="1"/>
              <p:nvPr/>
            </p:nvSpPr>
            <p:spPr>
              <a:xfrm>
                <a:off x="5356860" y="1185163"/>
                <a:ext cx="2065020" cy="707886"/>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800">
                    <a:solidFill>
                      <a:srgbClr val="538CD5"/>
                    </a:solidFill>
                    <a:latin typeface="Courier New"/>
                    <a:ea typeface="Courier New"/>
                    <a:cs typeface="Courier New"/>
                    <a:sym typeface="Courier New"/>
                  </a:rPr>
                  <a:t>CREATE TABLE </a:t>
                </a:r>
                <a:r>
                  <a:rPr lang="es-PE" sz="800">
                    <a:solidFill>
                      <a:schemeClr val="dk1"/>
                    </a:solidFill>
                    <a:latin typeface="Courier New"/>
                    <a:ea typeface="Courier New"/>
                    <a:cs typeface="Courier New"/>
                    <a:sym typeface="Courier New"/>
                  </a:rPr>
                  <a:t>nombre_tabla(</a:t>
                </a:r>
                <a:endParaRPr/>
              </a:p>
              <a:p>
                <a:pPr indent="0" lvl="1" marL="457200" marR="0" rtl="0" algn="l">
                  <a:spcBef>
                    <a:spcPts val="0"/>
                  </a:spcBef>
                  <a:spcAft>
                    <a:spcPts val="0"/>
                  </a:spcAft>
                  <a:buNone/>
                </a:pPr>
                <a:r>
                  <a:rPr b="0" i="0" lang="es-PE" sz="800" u="none" cap="none" strike="noStrike">
                    <a:solidFill>
                      <a:schemeClr val="dk1"/>
                    </a:solidFill>
                    <a:latin typeface="Courier New"/>
                    <a:ea typeface="Courier New"/>
                    <a:cs typeface="Courier New"/>
                    <a:sym typeface="Courier New"/>
                  </a:rPr>
                  <a:t>campo01 </a:t>
                </a:r>
                <a:r>
                  <a:rPr b="1" i="0" lang="es-PE" sz="800" u="none" cap="none" strike="noStrike">
                    <a:solidFill>
                      <a:srgbClr val="538CD5"/>
                    </a:solidFill>
                    <a:latin typeface="Courier New"/>
                    <a:ea typeface="Courier New"/>
                    <a:cs typeface="Courier New"/>
                    <a:sym typeface="Courier New"/>
                  </a:rPr>
                  <a:t>VARCHAR</a:t>
                </a:r>
                <a:r>
                  <a:rPr b="0" i="0" lang="es-PE" sz="800" u="none" cap="none" strike="noStrike">
                    <a:solidFill>
                      <a:schemeClr val="dk1"/>
                    </a:solidFill>
                    <a:latin typeface="Courier New"/>
                    <a:ea typeface="Courier New"/>
                    <a:cs typeface="Courier New"/>
                    <a:sym typeface="Courier New"/>
                  </a:rPr>
                  <a:t>(40),</a:t>
                </a:r>
                <a:endParaRPr/>
              </a:p>
              <a:p>
                <a:pPr indent="0" lvl="1" marL="457200" marR="0" rtl="0" algn="l">
                  <a:spcBef>
                    <a:spcPts val="0"/>
                  </a:spcBef>
                  <a:spcAft>
                    <a:spcPts val="0"/>
                  </a:spcAft>
                  <a:buNone/>
                </a:pPr>
                <a:r>
                  <a:rPr b="0" i="0" lang="es-PE" sz="800" u="none" cap="none" strike="noStrike">
                    <a:solidFill>
                      <a:schemeClr val="dk1"/>
                    </a:solidFill>
                    <a:latin typeface="Courier New"/>
                    <a:ea typeface="Courier New"/>
                    <a:cs typeface="Courier New"/>
                    <a:sym typeface="Courier New"/>
                  </a:rPr>
                  <a:t>campo02 </a:t>
                </a:r>
                <a:r>
                  <a:rPr b="1" i="0" lang="es-PE" sz="800" u="none" cap="none" strike="noStrike">
                    <a:solidFill>
                      <a:srgbClr val="538CD5"/>
                    </a:solidFill>
                    <a:latin typeface="Courier New"/>
                    <a:ea typeface="Courier New"/>
                    <a:cs typeface="Courier New"/>
                    <a:sym typeface="Courier New"/>
                  </a:rPr>
                  <a:t>DATE</a:t>
                </a:r>
                <a:r>
                  <a:rPr b="0" i="0" lang="es-PE" sz="800" u="none" cap="none" strike="noStrike">
                    <a:solidFill>
                      <a:schemeClr val="dk1"/>
                    </a:solidFill>
                    <a:latin typeface="Courier New"/>
                    <a:ea typeface="Courier New"/>
                    <a:cs typeface="Courier New"/>
                    <a:sym typeface="Courier New"/>
                  </a:rPr>
                  <a:t>,</a:t>
                </a:r>
                <a:endParaRPr/>
              </a:p>
              <a:p>
                <a:pPr indent="0" lvl="1" marL="457200" marR="0" rtl="0" algn="l">
                  <a:spcBef>
                    <a:spcPts val="0"/>
                  </a:spcBef>
                  <a:spcAft>
                    <a:spcPts val="0"/>
                  </a:spcAft>
                  <a:buNone/>
                </a:pPr>
                <a:r>
                  <a:rPr b="0" i="0" lang="es-PE" sz="800" u="none" cap="none" strike="noStrike">
                    <a:solidFill>
                      <a:schemeClr val="dk1"/>
                    </a:solidFill>
                    <a:latin typeface="Courier New"/>
                    <a:ea typeface="Courier New"/>
                    <a:cs typeface="Courier New"/>
                    <a:sym typeface="Courier New"/>
                  </a:rPr>
                  <a:t>campo03 </a:t>
                </a:r>
                <a:r>
                  <a:rPr b="1" i="0" lang="es-PE" sz="800" u="none" cap="none" strike="noStrike">
                    <a:solidFill>
                      <a:srgbClr val="538CD5"/>
                    </a:solidFill>
                    <a:latin typeface="Courier New"/>
                    <a:ea typeface="Courier New"/>
                    <a:cs typeface="Courier New"/>
                    <a:sym typeface="Courier New"/>
                  </a:rPr>
                  <a:t>INT</a:t>
                </a:r>
                <a:r>
                  <a:rPr b="0" i="0" lang="es-PE" sz="800" u="none" cap="none" strike="noStrike">
                    <a:solidFill>
                      <a:schemeClr val="dk1"/>
                    </a:solidFill>
                    <a:latin typeface="Courier New"/>
                    <a:ea typeface="Courier New"/>
                    <a:cs typeface="Courier New"/>
                    <a:sym typeface="Courier New"/>
                  </a:rPr>
                  <a:t>(11)</a:t>
                </a:r>
                <a:endParaRPr/>
              </a:p>
              <a:p>
                <a:pPr indent="0" lvl="0" marL="0" marR="0" rtl="0" algn="l">
                  <a:spcBef>
                    <a:spcPts val="0"/>
                  </a:spcBef>
                  <a:spcAft>
                    <a:spcPts val="0"/>
                  </a:spcAft>
                  <a:buNone/>
                </a:pPr>
                <a:r>
                  <a:rPr lang="es-PE" sz="800">
                    <a:solidFill>
                      <a:schemeClr val="dk1"/>
                    </a:solidFill>
                    <a:latin typeface="Courier New"/>
                    <a:ea typeface="Courier New"/>
                    <a:cs typeface="Courier New"/>
                    <a:sym typeface="Courier New"/>
                  </a:rPr>
                  <a:t>)</a:t>
                </a:r>
                <a:endParaRPr/>
              </a:p>
            </p:txBody>
          </p:sp>
        </p:grpSp>
        <p:grpSp>
          <p:nvGrpSpPr>
            <p:cNvPr id="134" name="Google Shape;134;p10"/>
            <p:cNvGrpSpPr/>
            <p:nvPr/>
          </p:nvGrpSpPr>
          <p:grpSpPr>
            <a:xfrm>
              <a:off x="1371600" y="2131317"/>
              <a:ext cx="6503670" cy="921600"/>
              <a:chOff x="1371600" y="2311287"/>
              <a:chExt cx="6503670" cy="921600"/>
            </a:xfrm>
          </p:grpSpPr>
          <p:sp>
            <p:nvSpPr>
              <p:cNvPr id="135" name="Google Shape;135;p10"/>
              <p:cNvSpPr/>
              <p:nvPr/>
            </p:nvSpPr>
            <p:spPr>
              <a:xfrm>
                <a:off x="1371600" y="2311287"/>
                <a:ext cx="6503670" cy="921600"/>
              </a:xfrm>
              <a:prstGeom prst="roundRect">
                <a:avLst>
                  <a:gd fmla="val 16667" name="adj"/>
                </a:avLst>
              </a:prstGeom>
              <a:gradFill>
                <a:gsLst>
                  <a:gs pos="0">
                    <a:srgbClr val="FFA09D"/>
                  </a:gs>
                  <a:gs pos="35000">
                    <a:srgbClr val="FFBCBC"/>
                  </a:gs>
                  <a:gs pos="100000">
                    <a:srgbClr val="FFE2E2"/>
                  </a:gs>
                </a:gsLst>
                <a:lin ang="16200000" scaled="0"/>
              </a:gradFill>
              <a:ln cap="flat" cmpd="sng" w="9525">
                <a:solidFill>
                  <a:srgbClr val="BD4B48"/>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lang="es-PE" sz="1800">
                    <a:solidFill>
                      <a:srgbClr val="C00000"/>
                    </a:solidFill>
                    <a:latin typeface="Calibri"/>
                    <a:ea typeface="Calibri"/>
                    <a:cs typeface="Calibri"/>
                    <a:sym typeface="Calibri"/>
                  </a:rPr>
                  <a:t>ALTER</a:t>
                </a:r>
                <a:endParaRPr/>
              </a:p>
            </p:txBody>
          </p:sp>
          <p:sp>
            <p:nvSpPr>
              <p:cNvPr id="136" name="Google Shape;136;p10"/>
              <p:cNvSpPr/>
              <p:nvPr/>
            </p:nvSpPr>
            <p:spPr>
              <a:xfrm>
                <a:off x="2459355" y="2515113"/>
                <a:ext cx="2468880" cy="513947"/>
              </a:xfrm>
              <a:prstGeom prst="roundRect">
                <a:avLst>
                  <a:gd fmla="val 16667" name="adj"/>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just">
                  <a:spcBef>
                    <a:spcPts val="0"/>
                  </a:spcBef>
                  <a:spcAft>
                    <a:spcPts val="0"/>
                  </a:spcAft>
                  <a:buNone/>
                </a:pPr>
                <a:r>
                  <a:rPr lang="es-PE" sz="1100">
                    <a:solidFill>
                      <a:schemeClr val="lt1"/>
                    </a:solidFill>
                    <a:latin typeface="Calibri"/>
                    <a:ea typeface="Calibri"/>
                    <a:cs typeface="Calibri"/>
                    <a:sym typeface="Calibri"/>
                  </a:rPr>
                  <a:t>Permite c</a:t>
                </a:r>
                <a:r>
                  <a:rPr b="0" i="0" lang="es-PE" sz="1100">
                    <a:solidFill>
                      <a:schemeClr val="lt1"/>
                    </a:solidFill>
                    <a:latin typeface="Calibri"/>
                    <a:ea typeface="Calibri"/>
                    <a:cs typeface="Calibri"/>
                    <a:sym typeface="Calibri"/>
                  </a:rPr>
                  <a:t>rear una nueva base de datos, una tabla o esquema.</a:t>
                </a:r>
                <a:endParaRPr sz="1100">
                  <a:solidFill>
                    <a:schemeClr val="lt1"/>
                  </a:solidFill>
                  <a:latin typeface="Calibri"/>
                  <a:ea typeface="Calibri"/>
                  <a:cs typeface="Calibri"/>
                  <a:sym typeface="Calibri"/>
                </a:endParaRPr>
              </a:p>
            </p:txBody>
          </p:sp>
          <p:sp>
            <p:nvSpPr>
              <p:cNvPr id="137" name="Google Shape;137;p10"/>
              <p:cNvSpPr/>
              <p:nvPr/>
            </p:nvSpPr>
            <p:spPr>
              <a:xfrm>
                <a:off x="5071110" y="2385138"/>
                <a:ext cx="2636520" cy="756000"/>
              </a:xfrm>
              <a:prstGeom prst="roundRect">
                <a:avLst>
                  <a:gd fmla="val 16667" name="adj"/>
                </a:avLst>
              </a:prstGeom>
              <a:solidFill>
                <a:schemeClr val="lt1"/>
              </a:solidFill>
              <a:ln cap="flat" cmpd="sng" w="254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38" name="Google Shape;138;p10"/>
              <p:cNvSpPr txBox="1"/>
              <p:nvPr/>
            </p:nvSpPr>
            <p:spPr>
              <a:xfrm>
                <a:off x="5139690" y="2578472"/>
                <a:ext cx="263652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900">
                    <a:solidFill>
                      <a:srgbClr val="538CD5"/>
                    </a:solidFill>
                    <a:latin typeface="Courier New"/>
                    <a:ea typeface="Courier New"/>
                    <a:cs typeface="Courier New"/>
                    <a:sym typeface="Courier New"/>
                  </a:rPr>
                  <a:t>ALTER TABLE </a:t>
                </a:r>
                <a:r>
                  <a:rPr lang="es-PE" sz="900">
                    <a:solidFill>
                      <a:schemeClr val="dk1"/>
                    </a:solidFill>
                    <a:latin typeface="Courier New"/>
                    <a:ea typeface="Courier New"/>
                    <a:cs typeface="Courier New"/>
                    <a:sym typeface="Courier New"/>
                  </a:rPr>
                  <a:t>nombre_tabla</a:t>
                </a:r>
                <a:endParaRPr/>
              </a:p>
              <a:p>
                <a:pPr indent="0" lvl="0" marL="0" marR="0" rtl="0" algn="l">
                  <a:spcBef>
                    <a:spcPts val="0"/>
                  </a:spcBef>
                  <a:spcAft>
                    <a:spcPts val="0"/>
                  </a:spcAft>
                  <a:buNone/>
                </a:pPr>
                <a:r>
                  <a:rPr lang="es-PE" sz="900">
                    <a:solidFill>
                      <a:schemeClr val="dk1"/>
                    </a:solidFill>
                    <a:latin typeface="Courier New"/>
                    <a:ea typeface="Courier New"/>
                    <a:cs typeface="Courier New"/>
                    <a:sym typeface="Courier New"/>
                  </a:rPr>
                  <a:t> </a:t>
                </a:r>
                <a:r>
                  <a:rPr b="1" lang="es-PE" sz="900">
                    <a:solidFill>
                      <a:srgbClr val="538CD5"/>
                    </a:solidFill>
                    <a:latin typeface="Courier New"/>
                    <a:ea typeface="Courier New"/>
                    <a:cs typeface="Courier New"/>
                    <a:sym typeface="Courier New"/>
                  </a:rPr>
                  <a:t>DROP CONSTRAINT </a:t>
                </a:r>
                <a:r>
                  <a:rPr lang="es-PE" sz="900">
                    <a:solidFill>
                      <a:schemeClr val="dk1"/>
                    </a:solidFill>
                    <a:latin typeface="Courier New"/>
                    <a:ea typeface="Courier New"/>
                    <a:cs typeface="Courier New"/>
                    <a:sym typeface="Courier New"/>
                  </a:rPr>
                  <a:t>nombre_restriccion</a:t>
                </a:r>
                <a:endParaRPr/>
              </a:p>
            </p:txBody>
          </p:sp>
        </p:grpSp>
        <p:grpSp>
          <p:nvGrpSpPr>
            <p:cNvPr id="139" name="Google Shape;139;p10"/>
            <p:cNvGrpSpPr/>
            <p:nvPr/>
          </p:nvGrpSpPr>
          <p:grpSpPr>
            <a:xfrm>
              <a:off x="1371600" y="3153916"/>
              <a:ext cx="6503670" cy="921600"/>
              <a:chOff x="1371600" y="3535605"/>
              <a:chExt cx="6503670" cy="921600"/>
            </a:xfrm>
          </p:grpSpPr>
          <p:sp>
            <p:nvSpPr>
              <p:cNvPr id="140" name="Google Shape;140;p10"/>
              <p:cNvSpPr/>
              <p:nvPr/>
            </p:nvSpPr>
            <p:spPr>
              <a:xfrm>
                <a:off x="1371600" y="3535605"/>
                <a:ext cx="6503670" cy="921600"/>
              </a:xfrm>
              <a:prstGeom prst="roundRect">
                <a:avLst>
                  <a:gd fmla="val 16667" name="adj"/>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lang="es-PE" sz="1800">
                    <a:solidFill>
                      <a:srgbClr val="7030A0"/>
                    </a:solidFill>
                    <a:latin typeface="Calibri"/>
                    <a:ea typeface="Calibri"/>
                    <a:cs typeface="Calibri"/>
                    <a:sym typeface="Calibri"/>
                  </a:rPr>
                  <a:t>DROP</a:t>
                </a:r>
                <a:endParaRPr/>
              </a:p>
            </p:txBody>
          </p:sp>
          <p:sp>
            <p:nvSpPr>
              <p:cNvPr id="141" name="Google Shape;141;p10"/>
              <p:cNvSpPr/>
              <p:nvPr/>
            </p:nvSpPr>
            <p:spPr>
              <a:xfrm>
                <a:off x="2459355" y="3735742"/>
                <a:ext cx="2468880" cy="513947"/>
              </a:xfrm>
              <a:prstGeom prst="roundRect">
                <a:avLst>
                  <a:gd fmla="val 16667" name="adj"/>
                </a:avLst>
              </a:prstGeom>
              <a:gradFill>
                <a:gsLst>
                  <a:gs pos="0">
                    <a:srgbClr val="7F5AAB"/>
                  </a:gs>
                  <a:gs pos="100000">
                    <a:srgbClr val="C7AEED"/>
                  </a:gs>
                </a:gsLst>
                <a:lin ang="16200000" scaled="0"/>
              </a:gradFill>
              <a:ln cap="flat" cmpd="sng" w="9525">
                <a:solidFill>
                  <a:srgbClr val="7C5F9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just">
                  <a:spcBef>
                    <a:spcPts val="0"/>
                  </a:spcBef>
                  <a:spcAft>
                    <a:spcPts val="0"/>
                  </a:spcAft>
                  <a:buNone/>
                </a:pPr>
                <a:r>
                  <a:rPr lang="es-PE" sz="1100">
                    <a:solidFill>
                      <a:schemeClr val="lt1"/>
                    </a:solidFill>
                    <a:latin typeface="Calibri"/>
                    <a:ea typeface="Calibri"/>
                    <a:cs typeface="Calibri"/>
                    <a:sym typeface="Calibri"/>
                  </a:rPr>
                  <a:t>Permite c</a:t>
                </a:r>
                <a:r>
                  <a:rPr b="0" i="0" lang="es-PE" sz="1100">
                    <a:solidFill>
                      <a:schemeClr val="lt1"/>
                    </a:solidFill>
                    <a:latin typeface="Calibri"/>
                    <a:ea typeface="Calibri"/>
                    <a:cs typeface="Calibri"/>
                    <a:sym typeface="Calibri"/>
                  </a:rPr>
                  <a:t>rear una nueva base de datos, una tabla o esquema.</a:t>
                </a:r>
                <a:endParaRPr sz="1100">
                  <a:solidFill>
                    <a:schemeClr val="lt1"/>
                  </a:solidFill>
                  <a:latin typeface="Calibri"/>
                  <a:ea typeface="Calibri"/>
                  <a:cs typeface="Calibri"/>
                  <a:sym typeface="Calibri"/>
                </a:endParaRPr>
              </a:p>
            </p:txBody>
          </p:sp>
          <p:sp>
            <p:nvSpPr>
              <p:cNvPr id="142" name="Google Shape;142;p10"/>
              <p:cNvSpPr/>
              <p:nvPr/>
            </p:nvSpPr>
            <p:spPr>
              <a:xfrm>
                <a:off x="5071110" y="3614716"/>
                <a:ext cx="2636520" cy="756000"/>
              </a:xfrm>
              <a:prstGeom prst="roundRect">
                <a:avLst>
                  <a:gd fmla="val 16667" name="adj"/>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43" name="Google Shape;143;p10"/>
              <p:cNvSpPr txBox="1"/>
              <p:nvPr/>
            </p:nvSpPr>
            <p:spPr>
              <a:xfrm>
                <a:off x="5238750" y="3877300"/>
                <a:ext cx="2636520"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900">
                    <a:solidFill>
                      <a:srgbClr val="538CD5"/>
                    </a:solidFill>
                    <a:latin typeface="Courier New"/>
                    <a:ea typeface="Courier New"/>
                    <a:cs typeface="Courier New"/>
                    <a:sym typeface="Courier New"/>
                  </a:rPr>
                  <a:t>DROP DATABASE </a:t>
                </a:r>
                <a:r>
                  <a:rPr lang="es-PE" sz="900">
                    <a:solidFill>
                      <a:schemeClr val="dk1"/>
                    </a:solidFill>
                    <a:latin typeface="Courier New"/>
                    <a:ea typeface="Courier New"/>
                    <a:cs typeface="Courier New"/>
                    <a:sym typeface="Courier New"/>
                  </a:rPr>
                  <a:t>nombre_base_datos</a:t>
                </a:r>
                <a:endParaRPr/>
              </a:p>
            </p:txBody>
          </p:sp>
        </p:grpSp>
      </p:grpSp>
      <p:sp>
        <p:nvSpPr>
          <p:cNvPr id="144" name="Google Shape;144;p10"/>
          <p:cNvSpPr txBox="1"/>
          <p:nvPr/>
        </p:nvSpPr>
        <p:spPr>
          <a:xfrm>
            <a:off x="727145" y="1055889"/>
            <a:ext cx="3704154"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DDL  (DATA DEFINITION LANGUAGE)</a:t>
            </a:r>
            <a:endParaRPr sz="1600">
              <a:solidFill>
                <a:schemeClr val="dk1"/>
              </a:solidFill>
              <a:latin typeface="Calibri"/>
              <a:ea typeface="Calibri"/>
              <a:cs typeface="Calibri"/>
              <a:sym typeface="Calibri"/>
            </a:endParaRPr>
          </a:p>
        </p:txBody>
      </p:sp>
      <p:sp>
        <p:nvSpPr>
          <p:cNvPr id="145" name="Google Shape;145;p10"/>
          <p:cNvSpPr/>
          <p:nvPr/>
        </p:nvSpPr>
        <p:spPr>
          <a:xfrm>
            <a:off x="407875" y="320830"/>
            <a:ext cx="8457370"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LENGUAJE DE DEFINICIÓN DE DATOS (DDL) Y LENGUAJE DE MANIPULACIÓN DE DATOS (DML)</a:t>
            </a:r>
            <a:endParaRPr sz="1700">
              <a:solidFill>
                <a:srgbClr val="438AD7"/>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grpSp>
        <p:nvGrpSpPr>
          <p:cNvPr id="151" name="Google Shape;151;p11"/>
          <p:cNvGrpSpPr/>
          <p:nvPr/>
        </p:nvGrpSpPr>
        <p:grpSpPr>
          <a:xfrm>
            <a:off x="760093" y="2582580"/>
            <a:ext cx="7103747" cy="2369013"/>
            <a:chOff x="676273" y="2468987"/>
            <a:chExt cx="7103747" cy="2369013"/>
          </a:xfrm>
        </p:grpSpPr>
        <p:grpSp>
          <p:nvGrpSpPr>
            <p:cNvPr id="152" name="Google Shape;152;p11"/>
            <p:cNvGrpSpPr/>
            <p:nvPr/>
          </p:nvGrpSpPr>
          <p:grpSpPr>
            <a:xfrm>
              <a:off x="676275" y="2468987"/>
              <a:ext cx="7103745" cy="524569"/>
              <a:chOff x="676275" y="2468987"/>
              <a:chExt cx="7103745" cy="524569"/>
            </a:xfrm>
          </p:grpSpPr>
          <p:sp>
            <p:nvSpPr>
              <p:cNvPr id="153" name="Google Shape;153;p11"/>
              <p:cNvSpPr/>
              <p:nvPr/>
            </p:nvSpPr>
            <p:spPr>
              <a:xfrm>
                <a:off x="676275" y="2468987"/>
                <a:ext cx="7103745" cy="524569"/>
              </a:xfrm>
              <a:prstGeom prst="roundRect">
                <a:avLst>
                  <a:gd fmla="val 16667" name="adj"/>
                </a:avLst>
              </a:prstGeom>
              <a:gradFill>
                <a:gsLst>
                  <a:gs pos="0">
                    <a:srgbClr val="9FC3FF"/>
                  </a:gs>
                  <a:gs pos="35000">
                    <a:srgbClr val="BDD5FF"/>
                  </a:gs>
                  <a:gs pos="100000">
                    <a:srgbClr val="E4EEFF"/>
                  </a:gs>
                </a:gsLst>
                <a:lin ang="16200000" scaled="0"/>
              </a:gradFill>
              <a:ln cap="flat" cmpd="sng" w="9525">
                <a:solidFill>
                  <a:srgbClr val="4A7DBA"/>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lang="es-PE" sz="1800">
                    <a:solidFill>
                      <a:srgbClr val="17365D"/>
                    </a:solidFill>
                    <a:latin typeface="Calibri"/>
                    <a:ea typeface="Calibri"/>
                    <a:cs typeface="Calibri"/>
                    <a:sym typeface="Calibri"/>
                  </a:rPr>
                  <a:t>SELECT</a:t>
                </a:r>
                <a:endParaRPr/>
              </a:p>
            </p:txBody>
          </p:sp>
          <p:sp>
            <p:nvSpPr>
              <p:cNvPr id="154" name="Google Shape;154;p11"/>
              <p:cNvSpPr/>
              <p:nvPr/>
            </p:nvSpPr>
            <p:spPr>
              <a:xfrm>
                <a:off x="1764030" y="2582580"/>
                <a:ext cx="1924050" cy="297383"/>
              </a:xfrm>
              <a:prstGeom prst="roundRect">
                <a:avLst>
                  <a:gd fmla="val 16667" name="adj"/>
                </a:avLst>
              </a:prstGeom>
              <a:gradFill>
                <a:gsLst>
                  <a:gs pos="0">
                    <a:srgbClr val="3E7FCD"/>
                  </a:gs>
                  <a:gs pos="100000">
                    <a:srgbClr val="96C0FF"/>
                  </a:gs>
                </a:gsLst>
                <a:lin ang="16200000" scaled="0"/>
              </a:gradFill>
              <a:ln cap="flat" cmpd="sng" w="9525">
                <a:solidFill>
                  <a:srgbClr val="4A7DBA"/>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just">
                  <a:spcBef>
                    <a:spcPts val="0"/>
                  </a:spcBef>
                  <a:spcAft>
                    <a:spcPts val="0"/>
                  </a:spcAft>
                  <a:buNone/>
                </a:pPr>
                <a:r>
                  <a:rPr lang="es-PE" sz="1100">
                    <a:solidFill>
                      <a:schemeClr val="lt1"/>
                    </a:solidFill>
                    <a:latin typeface="Calibri"/>
                    <a:ea typeface="Calibri"/>
                    <a:cs typeface="Calibri"/>
                    <a:sym typeface="Calibri"/>
                  </a:rPr>
                  <a:t>Selecciona registros de tablas</a:t>
                </a:r>
                <a:endParaRPr/>
              </a:p>
            </p:txBody>
          </p:sp>
          <p:sp>
            <p:nvSpPr>
              <p:cNvPr id="155" name="Google Shape;155;p11"/>
              <p:cNvSpPr/>
              <p:nvPr/>
            </p:nvSpPr>
            <p:spPr>
              <a:xfrm>
                <a:off x="3796662" y="2534367"/>
                <a:ext cx="3869058" cy="393808"/>
              </a:xfrm>
              <a:prstGeom prst="roundRect">
                <a:avLst>
                  <a:gd fmla="val 16667" name="adj"/>
                </a:avLst>
              </a:prstGeom>
              <a:solidFill>
                <a:schemeClr val="l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56" name="Google Shape;156;p11"/>
              <p:cNvSpPr txBox="1"/>
              <p:nvPr/>
            </p:nvSpPr>
            <p:spPr>
              <a:xfrm>
                <a:off x="3806190" y="2623549"/>
                <a:ext cx="3790950" cy="215444"/>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s-PE" sz="800">
                    <a:solidFill>
                      <a:srgbClr val="538CD5"/>
                    </a:solidFill>
                    <a:latin typeface="Courier New"/>
                    <a:ea typeface="Courier New"/>
                    <a:cs typeface="Courier New"/>
                    <a:sym typeface="Courier New"/>
                  </a:rPr>
                  <a:t>SELECT * FROM </a:t>
                </a:r>
                <a:r>
                  <a:rPr lang="es-PE" sz="800">
                    <a:solidFill>
                      <a:schemeClr val="dk1"/>
                    </a:solidFill>
                    <a:latin typeface="Courier New"/>
                    <a:ea typeface="Courier New"/>
                    <a:cs typeface="Courier New"/>
                    <a:sym typeface="Courier New"/>
                  </a:rPr>
                  <a:t>nombre_tabla </a:t>
                </a:r>
                <a:r>
                  <a:rPr b="1" lang="es-PE" sz="800">
                    <a:solidFill>
                      <a:srgbClr val="538CD5"/>
                    </a:solidFill>
                    <a:latin typeface="Courier New"/>
                    <a:ea typeface="Courier New"/>
                    <a:cs typeface="Courier New"/>
                    <a:sym typeface="Courier New"/>
                  </a:rPr>
                  <a:t>WHERE </a:t>
                </a:r>
                <a:r>
                  <a:rPr lang="es-PE" sz="800">
                    <a:solidFill>
                      <a:schemeClr val="dk1"/>
                    </a:solidFill>
                    <a:latin typeface="Courier New"/>
                    <a:ea typeface="Courier New"/>
                    <a:cs typeface="Courier New"/>
                    <a:sym typeface="Courier New"/>
                  </a:rPr>
                  <a:t>condicion</a:t>
                </a:r>
                <a:endParaRPr/>
              </a:p>
            </p:txBody>
          </p:sp>
        </p:grpSp>
        <p:grpSp>
          <p:nvGrpSpPr>
            <p:cNvPr id="157" name="Google Shape;157;p11"/>
            <p:cNvGrpSpPr/>
            <p:nvPr/>
          </p:nvGrpSpPr>
          <p:grpSpPr>
            <a:xfrm>
              <a:off x="676274" y="3070276"/>
              <a:ext cx="7103745" cy="525600"/>
              <a:chOff x="676275" y="3153652"/>
              <a:chExt cx="7103745" cy="525600"/>
            </a:xfrm>
          </p:grpSpPr>
          <p:sp>
            <p:nvSpPr>
              <p:cNvPr id="158" name="Google Shape;158;p11"/>
              <p:cNvSpPr/>
              <p:nvPr/>
            </p:nvSpPr>
            <p:spPr>
              <a:xfrm>
                <a:off x="676275" y="3153652"/>
                <a:ext cx="7103745" cy="525600"/>
              </a:xfrm>
              <a:prstGeom prst="roundRect">
                <a:avLst>
                  <a:gd fmla="val 16667" name="adj"/>
                </a:avLst>
              </a:prstGeom>
              <a:gradFill>
                <a:gsLst>
                  <a:gs pos="0">
                    <a:srgbClr val="FFA09D"/>
                  </a:gs>
                  <a:gs pos="35000">
                    <a:srgbClr val="FFBCBC"/>
                  </a:gs>
                  <a:gs pos="100000">
                    <a:srgbClr val="FFE2E2"/>
                  </a:gs>
                </a:gsLst>
                <a:lin ang="16200000" scaled="0"/>
              </a:gradFill>
              <a:ln cap="flat" cmpd="sng" w="9525">
                <a:solidFill>
                  <a:srgbClr val="BD4B48"/>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lang="es-PE" sz="1800">
                    <a:solidFill>
                      <a:srgbClr val="C00000"/>
                    </a:solidFill>
                    <a:latin typeface="Calibri"/>
                    <a:ea typeface="Calibri"/>
                    <a:cs typeface="Calibri"/>
                    <a:sym typeface="Calibri"/>
                  </a:rPr>
                  <a:t>INSERT</a:t>
                </a:r>
                <a:endParaRPr/>
              </a:p>
            </p:txBody>
          </p:sp>
          <p:sp>
            <p:nvSpPr>
              <p:cNvPr id="159" name="Google Shape;159;p11"/>
              <p:cNvSpPr/>
              <p:nvPr/>
            </p:nvSpPr>
            <p:spPr>
              <a:xfrm>
                <a:off x="1764030" y="3267052"/>
                <a:ext cx="1924050" cy="298800"/>
              </a:xfrm>
              <a:prstGeom prst="roundRect">
                <a:avLst>
                  <a:gd fmla="val 16667" name="adj"/>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just">
                  <a:spcBef>
                    <a:spcPts val="0"/>
                  </a:spcBef>
                  <a:spcAft>
                    <a:spcPts val="0"/>
                  </a:spcAft>
                  <a:buNone/>
                </a:pPr>
                <a:r>
                  <a:rPr lang="es-PE" sz="1100">
                    <a:solidFill>
                      <a:schemeClr val="lt1"/>
                    </a:solidFill>
                    <a:latin typeface="Calibri"/>
                    <a:ea typeface="Calibri"/>
                    <a:cs typeface="Calibri"/>
                    <a:sym typeface="Calibri"/>
                  </a:rPr>
                  <a:t>Inserta nuevos registros</a:t>
                </a:r>
                <a:endParaRPr/>
              </a:p>
            </p:txBody>
          </p:sp>
          <p:sp>
            <p:nvSpPr>
              <p:cNvPr id="160" name="Google Shape;160;p11"/>
              <p:cNvSpPr/>
              <p:nvPr/>
            </p:nvSpPr>
            <p:spPr>
              <a:xfrm>
                <a:off x="3796662" y="3220252"/>
                <a:ext cx="3869058" cy="392400"/>
              </a:xfrm>
              <a:prstGeom prst="roundRect">
                <a:avLst>
                  <a:gd fmla="val 16667" name="adj"/>
                </a:avLst>
              </a:prstGeom>
              <a:solidFill>
                <a:schemeClr val="lt1"/>
              </a:solidFill>
              <a:ln cap="flat" cmpd="sng" w="254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11"/>
              <p:cNvSpPr txBox="1"/>
              <p:nvPr/>
            </p:nvSpPr>
            <p:spPr>
              <a:xfrm>
                <a:off x="3806190" y="3301036"/>
                <a:ext cx="3859530" cy="2308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s-PE" sz="900">
                    <a:solidFill>
                      <a:srgbClr val="538CD5"/>
                    </a:solidFill>
                    <a:latin typeface="Courier New"/>
                    <a:ea typeface="Courier New"/>
                    <a:cs typeface="Courier New"/>
                    <a:sym typeface="Courier New"/>
                  </a:rPr>
                  <a:t>INSERT </a:t>
                </a:r>
                <a:r>
                  <a:rPr lang="es-PE" sz="900">
                    <a:solidFill>
                      <a:schemeClr val="dk1"/>
                    </a:solidFill>
                    <a:latin typeface="Courier New"/>
                    <a:ea typeface="Courier New"/>
                    <a:cs typeface="Courier New"/>
                    <a:sym typeface="Courier New"/>
                  </a:rPr>
                  <a:t>nombre_tabla </a:t>
                </a:r>
                <a:r>
                  <a:rPr b="1" lang="es-PE" sz="900">
                    <a:solidFill>
                      <a:srgbClr val="538CD5"/>
                    </a:solidFill>
                    <a:latin typeface="Courier New"/>
                    <a:ea typeface="Courier New"/>
                    <a:cs typeface="Courier New"/>
                    <a:sym typeface="Courier New"/>
                  </a:rPr>
                  <a:t>VALUES </a:t>
                </a:r>
                <a:r>
                  <a:rPr lang="es-PE" sz="900">
                    <a:solidFill>
                      <a:schemeClr val="dk1"/>
                    </a:solidFill>
                    <a:latin typeface="Courier New"/>
                    <a:ea typeface="Courier New"/>
                    <a:cs typeface="Courier New"/>
                    <a:sym typeface="Courier New"/>
                  </a:rPr>
                  <a:t>(valor1, valor2, …)</a:t>
                </a:r>
                <a:endParaRPr/>
              </a:p>
            </p:txBody>
          </p:sp>
        </p:grpSp>
        <p:grpSp>
          <p:nvGrpSpPr>
            <p:cNvPr id="162" name="Google Shape;162;p11"/>
            <p:cNvGrpSpPr/>
            <p:nvPr/>
          </p:nvGrpSpPr>
          <p:grpSpPr>
            <a:xfrm>
              <a:off x="676273" y="3671555"/>
              <a:ext cx="7103746" cy="525600"/>
              <a:chOff x="676274" y="3762471"/>
              <a:chExt cx="7103746" cy="525600"/>
            </a:xfrm>
          </p:grpSpPr>
          <p:sp>
            <p:nvSpPr>
              <p:cNvPr id="163" name="Google Shape;163;p11"/>
              <p:cNvSpPr/>
              <p:nvPr/>
            </p:nvSpPr>
            <p:spPr>
              <a:xfrm>
                <a:off x="676274" y="3762471"/>
                <a:ext cx="7103746" cy="525600"/>
              </a:xfrm>
              <a:prstGeom prst="roundRect">
                <a:avLst>
                  <a:gd fmla="val 16667" name="adj"/>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lang="es-PE" sz="1800">
                    <a:solidFill>
                      <a:srgbClr val="7030A0"/>
                    </a:solidFill>
                    <a:latin typeface="Calibri"/>
                    <a:ea typeface="Calibri"/>
                    <a:cs typeface="Calibri"/>
                    <a:sym typeface="Calibri"/>
                  </a:rPr>
                  <a:t>UPDATE</a:t>
                </a:r>
                <a:endParaRPr/>
              </a:p>
            </p:txBody>
          </p:sp>
          <p:sp>
            <p:nvSpPr>
              <p:cNvPr id="164" name="Google Shape;164;p11"/>
              <p:cNvSpPr/>
              <p:nvPr/>
            </p:nvSpPr>
            <p:spPr>
              <a:xfrm>
                <a:off x="1760220" y="3875871"/>
                <a:ext cx="1927860" cy="298800"/>
              </a:xfrm>
              <a:prstGeom prst="roundRect">
                <a:avLst>
                  <a:gd fmla="val 16667" name="adj"/>
                </a:avLst>
              </a:prstGeom>
              <a:gradFill>
                <a:gsLst>
                  <a:gs pos="0">
                    <a:srgbClr val="7F5AAB"/>
                  </a:gs>
                  <a:gs pos="100000">
                    <a:srgbClr val="C7AEED"/>
                  </a:gs>
                </a:gsLst>
                <a:lin ang="16200000" scaled="0"/>
              </a:gradFill>
              <a:ln cap="flat" cmpd="sng" w="9525">
                <a:solidFill>
                  <a:srgbClr val="7C5F9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just">
                  <a:spcBef>
                    <a:spcPts val="0"/>
                  </a:spcBef>
                  <a:spcAft>
                    <a:spcPts val="0"/>
                  </a:spcAft>
                  <a:buNone/>
                </a:pPr>
                <a:r>
                  <a:rPr lang="es-PE" sz="1100">
                    <a:solidFill>
                      <a:schemeClr val="lt1"/>
                    </a:solidFill>
                    <a:latin typeface="Calibri"/>
                    <a:ea typeface="Calibri"/>
                    <a:cs typeface="Calibri"/>
                    <a:sym typeface="Calibri"/>
                  </a:rPr>
                  <a:t>Modifica registros</a:t>
                </a:r>
                <a:endParaRPr/>
              </a:p>
            </p:txBody>
          </p:sp>
          <p:sp>
            <p:nvSpPr>
              <p:cNvPr id="165" name="Google Shape;165;p11"/>
              <p:cNvSpPr/>
              <p:nvPr/>
            </p:nvSpPr>
            <p:spPr>
              <a:xfrm>
                <a:off x="3796662" y="3829071"/>
                <a:ext cx="3869058" cy="392400"/>
              </a:xfrm>
              <a:prstGeom prst="roundRect">
                <a:avLst>
                  <a:gd fmla="val 16667" name="adj"/>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66" name="Google Shape;166;p11"/>
              <p:cNvSpPr txBox="1"/>
              <p:nvPr/>
            </p:nvSpPr>
            <p:spPr>
              <a:xfrm>
                <a:off x="3796662" y="3909855"/>
                <a:ext cx="3869058"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900">
                    <a:solidFill>
                      <a:srgbClr val="538CD5"/>
                    </a:solidFill>
                    <a:latin typeface="Courier New"/>
                    <a:ea typeface="Courier New"/>
                    <a:cs typeface="Courier New"/>
                    <a:sym typeface="Courier New"/>
                  </a:rPr>
                  <a:t>UPDATE </a:t>
                </a:r>
                <a:r>
                  <a:rPr lang="es-PE" sz="900">
                    <a:solidFill>
                      <a:schemeClr val="dk1"/>
                    </a:solidFill>
                    <a:latin typeface="Courier New"/>
                    <a:ea typeface="Courier New"/>
                    <a:cs typeface="Courier New"/>
                    <a:sym typeface="Courier New"/>
                  </a:rPr>
                  <a:t>nombre_tabla </a:t>
                </a:r>
                <a:r>
                  <a:rPr b="1" lang="es-PE" sz="900">
                    <a:solidFill>
                      <a:srgbClr val="538CD5"/>
                    </a:solidFill>
                    <a:latin typeface="Courier New"/>
                    <a:ea typeface="Courier New"/>
                    <a:cs typeface="Courier New"/>
                    <a:sym typeface="Courier New"/>
                  </a:rPr>
                  <a:t>SET </a:t>
                </a:r>
                <a:r>
                  <a:rPr lang="es-PE" sz="900">
                    <a:solidFill>
                      <a:schemeClr val="dk1"/>
                    </a:solidFill>
                    <a:latin typeface="Courier New"/>
                    <a:ea typeface="Courier New"/>
                    <a:cs typeface="Courier New"/>
                    <a:sym typeface="Courier New"/>
                  </a:rPr>
                  <a:t>campo1 = valor </a:t>
                </a:r>
                <a:r>
                  <a:rPr b="1" lang="es-PE" sz="900">
                    <a:solidFill>
                      <a:srgbClr val="538CD5"/>
                    </a:solidFill>
                    <a:latin typeface="Courier New"/>
                    <a:ea typeface="Courier New"/>
                    <a:cs typeface="Courier New"/>
                    <a:sym typeface="Courier New"/>
                  </a:rPr>
                  <a:t>WHERE </a:t>
                </a:r>
                <a:r>
                  <a:rPr lang="es-PE" sz="900">
                    <a:solidFill>
                      <a:schemeClr val="dk1"/>
                    </a:solidFill>
                    <a:latin typeface="Courier New"/>
                    <a:ea typeface="Courier New"/>
                    <a:cs typeface="Courier New"/>
                    <a:sym typeface="Courier New"/>
                  </a:rPr>
                  <a:t>condicion</a:t>
                </a:r>
                <a:endParaRPr/>
              </a:p>
            </p:txBody>
          </p:sp>
        </p:grpSp>
        <p:grpSp>
          <p:nvGrpSpPr>
            <p:cNvPr id="167" name="Google Shape;167;p11"/>
            <p:cNvGrpSpPr/>
            <p:nvPr/>
          </p:nvGrpSpPr>
          <p:grpSpPr>
            <a:xfrm>
              <a:off x="676274" y="4312400"/>
              <a:ext cx="7103746" cy="525600"/>
              <a:chOff x="676274" y="4492400"/>
              <a:chExt cx="7103746" cy="525600"/>
            </a:xfrm>
          </p:grpSpPr>
          <p:sp>
            <p:nvSpPr>
              <p:cNvPr id="168" name="Google Shape;168;p11"/>
              <p:cNvSpPr/>
              <p:nvPr/>
            </p:nvSpPr>
            <p:spPr>
              <a:xfrm>
                <a:off x="676274" y="4492400"/>
                <a:ext cx="7103746" cy="525600"/>
              </a:xfrm>
              <a:prstGeom prst="roundRect">
                <a:avLst>
                  <a:gd fmla="val 16667" name="adj"/>
                </a:avLst>
              </a:prstGeom>
              <a:gradFill>
                <a:gsLst>
                  <a:gs pos="0">
                    <a:srgbClr val="FFBB82"/>
                  </a:gs>
                  <a:gs pos="35000">
                    <a:srgbClr val="FFCFA8"/>
                  </a:gs>
                  <a:gs pos="100000">
                    <a:srgbClr val="FFEBD9"/>
                  </a:gs>
                </a:gsLst>
                <a:lin ang="16200000" scaled="0"/>
              </a:gradFill>
              <a:ln cap="flat" cmpd="sng" w="9525">
                <a:solidFill>
                  <a:srgbClr val="F5913F"/>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lang="es-PE" sz="1800">
                    <a:solidFill>
                      <a:srgbClr val="974806"/>
                    </a:solidFill>
                    <a:latin typeface="Calibri"/>
                    <a:ea typeface="Calibri"/>
                    <a:cs typeface="Calibri"/>
                    <a:sym typeface="Calibri"/>
                  </a:rPr>
                  <a:t>DELETE</a:t>
                </a:r>
                <a:endParaRPr/>
              </a:p>
            </p:txBody>
          </p:sp>
          <p:sp>
            <p:nvSpPr>
              <p:cNvPr id="169" name="Google Shape;169;p11"/>
              <p:cNvSpPr/>
              <p:nvPr/>
            </p:nvSpPr>
            <p:spPr>
              <a:xfrm>
                <a:off x="1764030" y="4605800"/>
                <a:ext cx="1927860" cy="298800"/>
              </a:xfrm>
              <a:prstGeom prst="roundRect">
                <a:avLst>
                  <a:gd fmla="val 16667" name="adj"/>
                </a:avLst>
              </a:prstGeom>
              <a:gradFill>
                <a:gsLst>
                  <a:gs pos="0">
                    <a:srgbClr val="FF932B"/>
                  </a:gs>
                  <a:gs pos="100000">
                    <a:srgbClr val="FFB673"/>
                  </a:gs>
                </a:gsLst>
                <a:lin ang="16200000" scaled="0"/>
              </a:gradFill>
              <a:ln cap="flat" cmpd="sng" w="9525">
                <a:solidFill>
                  <a:srgbClr val="F5913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just">
                  <a:spcBef>
                    <a:spcPts val="0"/>
                  </a:spcBef>
                  <a:spcAft>
                    <a:spcPts val="0"/>
                  </a:spcAft>
                  <a:buNone/>
                </a:pPr>
                <a:r>
                  <a:rPr lang="es-PE" sz="1100">
                    <a:solidFill>
                      <a:schemeClr val="lt1"/>
                    </a:solidFill>
                    <a:latin typeface="Calibri"/>
                    <a:ea typeface="Calibri"/>
                    <a:cs typeface="Calibri"/>
                    <a:sym typeface="Calibri"/>
                  </a:rPr>
                  <a:t>Modifica registros</a:t>
                </a:r>
                <a:endParaRPr/>
              </a:p>
            </p:txBody>
          </p:sp>
          <p:sp>
            <p:nvSpPr>
              <p:cNvPr id="170" name="Google Shape;170;p11"/>
              <p:cNvSpPr/>
              <p:nvPr/>
            </p:nvSpPr>
            <p:spPr>
              <a:xfrm>
                <a:off x="3806190" y="4559000"/>
                <a:ext cx="3869058" cy="3924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71" name="Google Shape;171;p11"/>
              <p:cNvSpPr txBox="1"/>
              <p:nvPr/>
            </p:nvSpPr>
            <p:spPr>
              <a:xfrm>
                <a:off x="3858576" y="4639784"/>
                <a:ext cx="3807144" cy="2308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s-PE" sz="900">
                    <a:solidFill>
                      <a:srgbClr val="538CD5"/>
                    </a:solidFill>
                    <a:latin typeface="Courier New"/>
                    <a:ea typeface="Courier New"/>
                    <a:cs typeface="Courier New"/>
                    <a:sym typeface="Courier New"/>
                  </a:rPr>
                  <a:t>DELETE FROM </a:t>
                </a:r>
                <a:r>
                  <a:rPr lang="es-PE" sz="900">
                    <a:solidFill>
                      <a:schemeClr val="dk1"/>
                    </a:solidFill>
                    <a:latin typeface="Courier New"/>
                    <a:ea typeface="Courier New"/>
                    <a:cs typeface="Courier New"/>
                    <a:sym typeface="Courier New"/>
                  </a:rPr>
                  <a:t>nombre_tabla </a:t>
                </a:r>
                <a:r>
                  <a:rPr b="1" lang="es-PE" sz="900">
                    <a:solidFill>
                      <a:srgbClr val="538CD5"/>
                    </a:solidFill>
                    <a:latin typeface="Courier New"/>
                    <a:ea typeface="Courier New"/>
                    <a:cs typeface="Courier New"/>
                    <a:sym typeface="Courier New"/>
                  </a:rPr>
                  <a:t>WHERE </a:t>
                </a:r>
                <a:r>
                  <a:rPr lang="es-PE" sz="900">
                    <a:solidFill>
                      <a:schemeClr val="dk1"/>
                    </a:solidFill>
                    <a:latin typeface="Courier New"/>
                    <a:ea typeface="Courier New"/>
                    <a:cs typeface="Courier New"/>
                    <a:sym typeface="Courier New"/>
                  </a:rPr>
                  <a:t>condicion</a:t>
                </a:r>
                <a:endParaRPr/>
              </a:p>
            </p:txBody>
          </p:sp>
        </p:grpSp>
      </p:grpSp>
      <p:sp>
        <p:nvSpPr>
          <p:cNvPr id="172" name="Google Shape;172;p11"/>
          <p:cNvSpPr txBox="1"/>
          <p:nvPr/>
        </p:nvSpPr>
        <p:spPr>
          <a:xfrm>
            <a:off x="698820" y="1352610"/>
            <a:ext cx="7963041" cy="984885"/>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Afectan los registros en una tabla. </a:t>
            </a:r>
            <a:endParaRPr/>
          </a:p>
          <a:p>
            <a:pPr indent="-66675" lvl="0" marL="180000"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Operaciones básicas realizadas sobre datos. Por ejemplo: seleccionar registros de una tabla, insertar nuevos registros, eliminar registros innecesarios y modificar registros existentes.</a:t>
            </a:r>
            <a:endParaRPr/>
          </a:p>
        </p:txBody>
      </p:sp>
      <p:sp>
        <p:nvSpPr>
          <p:cNvPr id="173" name="Google Shape;173;p11"/>
          <p:cNvSpPr txBox="1"/>
          <p:nvPr/>
        </p:nvSpPr>
        <p:spPr>
          <a:xfrm>
            <a:off x="727145" y="1055889"/>
            <a:ext cx="3704154"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DDL  (DATA DEFINITION LANGUAGE)</a:t>
            </a:r>
            <a:endParaRPr sz="1600">
              <a:solidFill>
                <a:schemeClr val="dk1"/>
              </a:solidFill>
              <a:latin typeface="Calibri"/>
              <a:ea typeface="Calibri"/>
              <a:cs typeface="Calibri"/>
              <a:sym typeface="Calibri"/>
            </a:endParaRPr>
          </a:p>
        </p:txBody>
      </p:sp>
      <p:sp>
        <p:nvSpPr>
          <p:cNvPr id="174" name="Google Shape;174;p11"/>
          <p:cNvSpPr/>
          <p:nvPr/>
        </p:nvSpPr>
        <p:spPr>
          <a:xfrm>
            <a:off x="407875" y="320830"/>
            <a:ext cx="8457370"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LENGUAJE DE DEFINICIÓN DE DATOS (DDL) Y LENGUAJE DE MANIPULACIÓN DE DATOS (DML)</a:t>
            </a:r>
            <a:endParaRPr sz="1700">
              <a:solidFill>
                <a:srgbClr val="438AD7"/>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2"/>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1" name="Google Shape;181;p12"/>
          <p:cNvSpPr/>
          <p:nvPr/>
        </p:nvSpPr>
        <p:spPr>
          <a:xfrm>
            <a:off x="424252" y="3703125"/>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CREACIÓN DE TABLAS</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3"/>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sp>
        <p:nvSpPr>
          <p:cNvPr id="188" name="Google Shape;188;p13"/>
          <p:cNvSpPr txBox="1"/>
          <p:nvPr/>
        </p:nvSpPr>
        <p:spPr>
          <a:xfrm>
            <a:off x="716462" y="1704211"/>
            <a:ext cx="3293700" cy="3447900"/>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Microsoft SQL Server Management Studio es una aplicación utilizada para la gestión y administración de los componentes dentro de SQL Server. </a:t>
            </a:r>
            <a:endParaRPr/>
          </a:p>
          <a:p>
            <a:pPr indent="0" lvl="0" marL="11725"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Se utilizará para crear la base de datos y tablas mediante scripts y opciones gráficas.</a:t>
            </a:r>
            <a:endParaRPr/>
          </a:p>
          <a:p>
            <a:pPr indent="0" lvl="0" marL="11725"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la ventana de consulta se deben ingresar las órdenes en el lenguaje SQL reconocido por el motor de la propia base de datos de SQL Server. </a:t>
            </a:r>
            <a:endParaRPr/>
          </a:p>
        </p:txBody>
      </p:sp>
      <p:pic>
        <p:nvPicPr>
          <p:cNvPr id="189" name="Google Shape;189;p13"/>
          <p:cNvPicPr preferRelativeResize="0"/>
          <p:nvPr/>
        </p:nvPicPr>
        <p:blipFill rotWithShape="1">
          <a:blip r:embed="rId3">
            <a:alphaModFix/>
          </a:blip>
          <a:srcRect b="0" l="0" r="0" t="0"/>
          <a:stretch/>
        </p:blipFill>
        <p:spPr>
          <a:xfrm>
            <a:off x="5245835" y="1013562"/>
            <a:ext cx="2366533" cy="1565865"/>
          </a:xfrm>
          <a:prstGeom prst="rect">
            <a:avLst/>
          </a:prstGeom>
          <a:noFill/>
          <a:ln>
            <a:noFill/>
          </a:ln>
        </p:spPr>
      </p:pic>
      <p:pic>
        <p:nvPicPr>
          <p:cNvPr id="190" name="Google Shape;190;p13"/>
          <p:cNvPicPr preferRelativeResize="0"/>
          <p:nvPr/>
        </p:nvPicPr>
        <p:blipFill rotWithShape="1">
          <a:blip r:embed="rId4">
            <a:alphaModFix/>
          </a:blip>
          <a:srcRect b="0" l="0" r="0" t="0"/>
          <a:stretch/>
        </p:blipFill>
        <p:spPr>
          <a:xfrm>
            <a:off x="4259580" y="2742292"/>
            <a:ext cx="4589232" cy="2475172"/>
          </a:xfrm>
          <a:prstGeom prst="rect">
            <a:avLst/>
          </a:prstGeom>
          <a:noFill/>
          <a:ln>
            <a:noFill/>
          </a:ln>
        </p:spPr>
      </p:pic>
      <p:sp>
        <p:nvSpPr>
          <p:cNvPr id="191" name="Google Shape;191;p13"/>
          <p:cNvSpPr txBox="1"/>
          <p:nvPr/>
        </p:nvSpPr>
        <p:spPr>
          <a:xfrm>
            <a:off x="832364" y="1390946"/>
            <a:ext cx="3978000" cy="246300"/>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MICROSOFT SQL MANAGEMENT STUDIO</a:t>
            </a:r>
            <a:endParaRPr sz="1600">
              <a:solidFill>
                <a:srgbClr val="262626"/>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4"/>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pic>
        <p:nvPicPr>
          <p:cNvPr id="198" name="Google Shape;198;p14"/>
          <p:cNvPicPr preferRelativeResize="0"/>
          <p:nvPr/>
        </p:nvPicPr>
        <p:blipFill rotWithShape="1">
          <a:blip r:embed="rId3">
            <a:alphaModFix/>
          </a:blip>
          <a:srcRect b="0" l="0" r="0" t="0"/>
          <a:stretch/>
        </p:blipFill>
        <p:spPr>
          <a:xfrm>
            <a:off x="4427220" y="517726"/>
            <a:ext cx="4443393" cy="4800243"/>
          </a:xfrm>
          <a:prstGeom prst="rect">
            <a:avLst/>
          </a:prstGeom>
          <a:noFill/>
          <a:ln>
            <a:noFill/>
          </a:ln>
        </p:spPr>
      </p:pic>
      <p:grpSp>
        <p:nvGrpSpPr>
          <p:cNvPr id="199" name="Google Shape;199;p14"/>
          <p:cNvGrpSpPr/>
          <p:nvPr/>
        </p:nvGrpSpPr>
        <p:grpSpPr>
          <a:xfrm>
            <a:off x="723105" y="1819167"/>
            <a:ext cx="3310685" cy="2975177"/>
            <a:chOff x="407874" y="1626393"/>
            <a:chExt cx="3310685" cy="2975177"/>
          </a:xfrm>
        </p:grpSpPr>
        <p:sp>
          <p:nvSpPr>
            <p:cNvPr id="200" name="Google Shape;200;p14"/>
            <p:cNvSpPr txBox="1"/>
            <p:nvPr/>
          </p:nvSpPr>
          <p:spPr>
            <a:xfrm>
              <a:off x="407874" y="1626393"/>
              <a:ext cx="3310685" cy="2954655"/>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Instrucción </a:t>
              </a:r>
              <a:r>
                <a:rPr b="1" lang="es-PE" sz="1600">
                  <a:solidFill>
                    <a:srgbClr val="538CD5"/>
                  </a:solidFill>
                  <a:latin typeface="Calibri"/>
                  <a:ea typeface="Calibri"/>
                  <a:cs typeface="Calibri"/>
                  <a:sym typeface="Calibri"/>
                </a:rPr>
                <a:t>CREATE DATABASE</a:t>
              </a:r>
              <a:endParaRPr/>
            </a:p>
            <a:p>
              <a:pPr indent="0" lvl="0" marL="11725" marR="0" rtl="0" algn="just">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Esta instrucción crea una base de datos nueva, los archivos usados y los grupos de archivos. </a:t>
              </a:r>
              <a:endParaRPr/>
            </a:p>
            <a:p>
              <a:pPr indent="-66675" lvl="0" marL="180000"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También puede usarse para crear una instantánea de base de datos o adjuntar archivos de base de datos para crear una base de datos de los archivos desasociados de otra base de datos</a:t>
              </a:r>
              <a:r>
                <a:rPr lang="es-PE" sz="1600">
                  <a:solidFill>
                    <a:srgbClr val="262626"/>
                  </a:solidFill>
                  <a:latin typeface="Calibri"/>
                  <a:ea typeface="Calibri"/>
                  <a:cs typeface="Calibri"/>
                  <a:sym typeface="Calibri"/>
                </a:rPr>
                <a:t>. </a:t>
              </a:r>
              <a:endParaRPr/>
            </a:p>
          </p:txBody>
        </p:sp>
        <p:sp>
          <p:nvSpPr>
            <p:cNvPr id="201" name="Google Shape;201;p14"/>
            <p:cNvSpPr txBox="1"/>
            <p:nvPr/>
          </p:nvSpPr>
          <p:spPr>
            <a:xfrm>
              <a:off x="2596340" y="4355349"/>
              <a:ext cx="1122219" cy="246221"/>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PE" sz="1000">
                  <a:solidFill>
                    <a:schemeClr val="dk1"/>
                  </a:solidFill>
                  <a:latin typeface="Calibri"/>
                  <a:ea typeface="Calibri"/>
                  <a:cs typeface="Calibri"/>
                  <a:sym typeface="Calibri"/>
                </a:rPr>
                <a:t>microsoft.com</a:t>
              </a:r>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5"/>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sp>
        <p:nvSpPr>
          <p:cNvPr id="208" name="Google Shape;208;p15"/>
          <p:cNvSpPr txBox="1"/>
          <p:nvPr/>
        </p:nvSpPr>
        <p:spPr>
          <a:xfrm>
            <a:off x="1304264" y="1199233"/>
            <a:ext cx="3805985"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Instrucción </a:t>
            </a:r>
            <a:r>
              <a:rPr b="1" lang="es-PE" sz="1600">
                <a:solidFill>
                  <a:srgbClr val="538CD5"/>
                </a:solidFill>
                <a:latin typeface="Calibri"/>
                <a:ea typeface="Calibri"/>
                <a:cs typeface="Calibri"/>
                <a:sym typeface="Calibri"/>
              </a:rPr>
              <a:t>CREATE DATABASE</a:t>
            </a:r>
            <a:endParaRPr sz="1600">
              <a:solidFill>
                <a:srgbClr val="262626"/>
              </a:solidFill>
              <a:latin typeface="Calibri"/>
              <a:ea typeface="Calibri"/>
              <a:cs typeface="Calibri"/>
              <a:sym typeface="Calibri"/>
            </a:endParaRPr>
          </a:p>
        </p:txBody>
      </p:sp>
      <p:pic>
        <p:nvPicPr>
          <p:cNvPr id="209" name="Google Shape;209;p15"/>
          <p:cNvPicPr preferRelativeResize="0"/>
          <p:nvPr/>
        </p:nvPicPr>
        <p:blipFill rotWithShape="1">
          <a:blip r:embed="rId3">
            <a:alphaModFix/>
          </a:blip>
          <a:srcRect b="0" l="0" r="0" t="0"/>
          <a:stretch/>
        </p:blipFill>
        <p:spPr>
          <a:xfrm>
            <a:off x="1372181" y="2112717"/>
            <a:ext cx="6399638" cy="2759406"/>
          </a:xfrm>
          <a:prstGeom prst="rect">
            <a:avLst/>
          </a:prstGeom>
          <a:noFill/>
          <a:ln cap="flat" cmpd="sng" w="9525">
            <a:solidFill>
              <a:srgbClr val="366092"/>
            </a:solidFill>
            <a:prstDash val="dash"/>
            <a:round/>
            <a:headEnd len="sm" w="sm" type="none"/>
            <a:tailEnd len="sm" w="sm" type="none"/>
          </a:ln>
        </p:spPr>
      </p:pic>
      <p:sp>
        <p:nvSpPr>
          <p:cNvPr id="210" name="Google Shape;210;p15"/>
          <p:cNvSpPr txBox="1"/>
          <p:nvPr/>
        </p:nvSpPr>
        <p:spPr>
          <a:xfrm>
            <a:off x="1304263" y="1620274"/>
            <a:ext cx="3805985"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a:t>
            </a:r>
            <a:r>
              <a:rPr lang="es-PE" sz="1600">
                <a:solidFill>
                  <a:srgbClr val="262626"/>
                </a:solidFill>
                <a:latin typeface="Calibri"/>
                <a:ea typeface="Calibri"/>
                <a:cs typeface="Calibri"/>
                <a:sym typeface="Calibri"/>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6"/>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sp>
        <p:nvSpPr>
          <p:cNvPr id="217" name="Google Shape;217;p16"/>
          <p:cNvSpPr txBox="1"/>
          <p:nvPr/>
        </p:nvSpPr>
        <p:spPr>
          <a:xfrm>
            <a:off x="714061" y="1889499"/>
            <a:ext cx="2802223" cy="2215991"/>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En SQL Server, cada columna tiene un tipo de datos relacionado, el cual es un atributo que especifica el tipo de datos que el objeto puede contener: datos de enteros, datos de caracteres, datos de moneda, datos de fecha y hora, cadenas binarias, etc.</a:t>
            </a:r>
            <a:endParaRPr sz="1600">
              <a:solidFill>
                <a:srgbClr val="262626"/>
              </a:solidFill>
              <a:latin typeface="Calibri"/>
              <a:ea typeface="Calibri"/>
              <a:cs typeface="Calibri"/>
              <a:sym typeface="Calibri"/>
            </a:endParaRPr>
          </a:p>
        </p:txBody>
      </p:sp>
      <p:pic>
        <p:nvPicPr>
          <p:cNvPr id="218" name="Google Shape;218;p16"/>
          <p:cNvPicPr preferRelativeResize="0"/>
          <p:nvPr/>
        </p:nvPicPr>
        <p:blipFill rotWithShape="1">
          <a:blip r:embed="rId3">
            <a:alphaModFix/>
          </a:blip>
          <a:srcRect b="0" l="0" r="0" t="0"/>
          <a:stretch/>
        </p:blipFill>
        <p:spPr>
          <a:xfrm>
            <a:off x="3912128" y="1219135"/>
            <a:ext cx="4717317" cy="3276729"/>
          </a:xfrm>
          <a:prstGeom prst="rect">
            <a:avLst/>
          </a:prstGeom>
          <a:noFill/>
          <a:ln cap="flat" cmpd="sng" w="9525">
            <a:solidFill>
              <a:srgbClr val="BFBFBF"/>
            </a:solidFill>
            <a:prstDash val="solid"/>
            <a:round/>
            <a:headEnd len="sm" w="sm" type="none"/>
            <a:tailEnd len="sm" w="sm" type="none"/>
          </a:ln>
        </p:spPr>
      </p:pic>
      <p:sp>
        <p:nvSpPr>
          <p:cNvPr id="219" name="Google Shape;219;p16"/>
          <p:cNvSpPr txBox="1"/>
          <p:nvPr/>
        </p:nvSpPr>
        <p:spPr>
          <a:xfrm>
            <a:off x="607381" y="1643278"/>
            <a:ext cx="3082085"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TIPOS DE DATOS EN SQL SERVER</a:t>
            </a:r>
            <a:endParaRPr sz="1600">
              <a:solidFill>
                <a:srgbClr val="262626"/>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7"/>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sp>
        <p:nvSpPr>
          <p:cNvPr id="226" name="Google Shape;226;p17"/>
          <p:cNvSpPr txBox="1"/>
          <p:nvPr/>
        </p:nvSpPr>
        <p:spPr>
          <a:xfrm>
            <a:off x="905122" y="1316610"/>
            <a:ext cx="3666877"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Instrucción </a:t>
            </a:r>
            <a:r>
              <a:rPr b="1" lang="es-PE" sz="1600">
                <a:solidFill>
                  <a:srgbClr val="538CD5"/>
                </a:solidFill>
                <a:latin typeface="Calibri"/>
                <a:ea typeface="Calibri"/>
                <a:cs typeface="Calibri"/>
                <a:sym typeface="Calibri"/>
              </a:rPr>
              <a:t>CREATE TABLE</a:t>
            </a:r>
            <a:endParaRPr sz="1600">
              <a:solidFill>
                <a:srgbClr val="262626"/>
              </a:solidFill>
              <a:latin typeface="Calibri"/>
              <a:ea typeface="Calibri"/>
              <a:cs typeface="Calibri"/>
              <a:sym typeface="Calibri"/>
            </a:endParaRPr>
          </a:p>
        </p:txBody>
      </p:sp>
      <p:pic>
        <p:nvPicPr>
          <p:cNvPr id="227" name="Google Shape;227;p17"/>
          <p:cNvPicPr preferRelativeResize="0"/>
          <p:nvPr/>
        </p:nvPicPr>
        <p:blipFill rotWithShape="1">
          <a:blip r:embed="rId3">
            <a:alphaModFix/>
          </a:blip>
          <a:srcRect b="0" l="0" r="0" t="0"/>
          <a:stretch/>
        </p:blipFill>
        <p:spPr>
          <a:xfrm>
            <a:off x="890587" y="2153602"/>
            <a:ext cx="7362825" cy="904875"/>
          </a:xfrm>
          <a:prstGeom prst="rect">
            <a:avLst/>
          </a:prstGeom>
          <a:noFill/>
          <a:ln>
            <a:noFill/>
          </a:ln>
        </p:spPr>
      </p:pic>
      <p:pic>
        <p:nvPicPr>
          <p:cNvPr id="228" name="Google Shape;228;p17"/>
          <p:cNvPicPr preferRelativeResize="0"/>
          <p:nvPr/>
        </p:nvPicPr>
        <p:blipFill rotWithShape="1">
          <a:blip r:embed="rId4">
            <a:alphaModFix/>
          </a:blip>
          <a:srcRect b="0" l="0" r="0" t="0"/>
          <a:stretch/>
        </p:blipFill>
        <p:spPr>
          <a:xfrm>
            <a:off x="3549955" y="3462337"/>
            <a:ext cx="4062413" cy="1273666"/>
          </a:xfrm>
          <a:prstGeom prst="rect">
            <a:avLst/>
          </a:prstGeom>
          <a:noFill/>
          <a:ln cap="sq" cmpd="sng" w="38100">
            <a:solidFill>
              <a:srgbClr val="000000"/>
            </a:solidFill>
            <a:prstDash val="solid"/>
            <a:miter lim="800000"/>
            <a:headEnd len="sm" w="sm" type="none"/>
            <a:tailEnd len="sm" w="sm" type="none"/>
          </a:ln>
          <a:effectLst>
            <a:outerShdw blurRad="50800" rotWithShape="0" algn="tl" dir="2700000" dist="38100">
              <a:srgbClr val="000000">
                <a:alpha val="42745"/>
              </a:srgbClr>
            </a:outerShdw>
          </a:effectLst>
        </p:spPr>
      </p:pic>
      <p:sp>
        <p:nvSpPr>
          <p:cNvPr id="229" name="Google Shape;229;p17"/>
          <p:cNvSpPr/>
          <p:nvPr/>
        </p:nvSpPr>
        <p:spPr>
          <a:xfrm>
            <a:off x="1920240" y="3886200"/>
            <a:ext cx="1120140" cy="422910"/>
          </a:xfrm>
          <a:prstGeom prst="rightArrow">
            <a:avLst>
              <a:gd fmla="val 50000" name="adj1"/>
              <a:gd fmla="val 50000" name="adj2"/>
            </a:avLst>
          </a:prstGeom>
          <a:gradFill>
            <a:gsLst>
              <a:gs pos="0">
                <a:srgbClr val="38B6D8"/>
              </a:gs>
              <a:gs pos="100000">
                <a:srgbClr val="91ECFF"/>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0" name="Google Shape;230;p17"/>
          <p:cNvSpPr txBox="1"/>
          <p:nvPr/>
        </p:nvSpPr>
        <p:spPr>
          <a:xfrm>
            <a:off x="910100" y="1641650"/>
            <a:ext cx="3661899"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Crea una nueva tabla en SQL Server</a:t>
            </a:r>
            <a:r>
              <a:rPr lang="es-PE" sz="1600">
                <a:solidFill>
                  <a:srgbClr val="262626"/>
                </a:solidFill>
                <a:latin typeface="Calibri"/>
                <a:ea typeface="Calibri"/>
                <a:cs typeface="Calibri"/>
                <a:sym typeface="Calibri"/>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8"/>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sp>
        <p:nvSpPr>
          <p:cNvPr id="237" name="Google Shape;237;p18"/>
          <p:cNvSpPr txBox="1"/>
          <p:nvPr/>
        </p:nvSpPr>
        <p:spPr>
          <a:xfrm>
            <a:off x="514555" y="1568565"/>
            <a:ext cx="3805985"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a:t>
            </a:r>
            <a:r>
              <a:rPr lang="es-PE" sz="1600">
                <a:solidFill>
                  <a:srgbClr val="262626"/>
                </a:solidFill>
                <a:latin typeface="Calibri"/>
                <a:ea typeface="Calibri"/>
                <a:cs typeface="Calibri"/>
                <a:sym typeface="Calibri"/>
              </a:rPr>
              <a:t>: </a:t>
            </a:r>
            <a:endParaRPr/>
          </a:p>
        </p:txBody>
      </p:sp>
      <p:pic>
        <p:nvPicPr>
          <p:cNvPr id="238" name="Google Shape;238;p18"/>
          <p:cNvPicPr preferRelativeResize="0"/>
          <p:nvPr/>
        </p:nvPicPr>
        <p:blipFill rotWithShape="1">
          <a:blip r:embed="rId3">
            <a:alphaModFix/>
          </a:blip>
          <a:srcRect b="0" l="0" r="0" t="0"/>
          <a:stretch/>
        </p:blipFill>
        <p:spPr>
          <a:xfrm>
            <a:off x="514555" y="2112718"/>
            <a:ext cx="4057445" cy="1895658"/>
          </a:xfrm>
          <a:prstGeom prst="rect">
            <a:avLst/>
          </a:prstGeom>
          <a:noFill/>
          <a:ln cap="flat" cmpd="sng" w="9525">
            <a:solidFill>
              <a:srgbClr val="366092"/>
            </a:solidFill>
            <a:prstDash val="dash"/>
            <a:round/>
            <a:headEnd len="sm" w="sm" type="none"/>
            <a:tailEnd len="sm" w="sm" type="none"/>
          </a:ln>
        </p:spPr>
      </p:pic>
      <p:pic>
        <p:nvPicPr>
          <p:cNvPr id="239" name="Google Shape;239;p18"/>
          <p:cNvPicPr preferRelativeResize="0"/>
          <p:nvPr/>
        </p:nvPicPr>
        <p:blipFill rotWithShape="1">
          <a:blip r:embed="rId4">
            <a:alphaModFix/>
          </a:blip>
          <a:srcRect b="0" l="0" r="0" t="0"/>
          <a:stretch/>
        </p:blipFill>
        <p:spPr>
          <a:xfrm>
            <a:off x="4663440" y="2112718"/>
            <a:ext cx="4057445" cy="1895658"/>
          </a:xfrm>
          <a:prstGeom prst="rect">
            <a:avLst/>
          </a:prstGeom>
          <a:noFill/>
          <a:ln cap="flat" cmpd="sng" w="9525">
            <a:solidFill>
              <a:srgbClr val="366092"/>
            </a:solidFill>
            <a:prstDash val="dash"/>
            <a:round/>
            <a:headEnd len="sm" w="sm" type="none"/>
            <a:tailEnd len="sm" w="sm" type="none"/>
          </a:ln>
        </p:spPr>
      </p:pic>
      <p:sp>
        <p:nvSpPr>
          <p:cNvPr id="240" name="Google Shape;240;p18"/>
          <p:cNvSpPr txBox="1"/>
          <p:nvPr/>
        </p:nvSpPr>
        <p:spPr>
          <a:xfrm>
            <a:off x="514555" y="1270634"/>
            <a:ext cx="3666877"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Instrucción </a:t>
            </a:r>
            <a:r>
              <a:rPr b="1" lang="es-PE" sz="1600">
                <a:solidFill>
                  <a:srgbClr val="538CD5"/>
                </a:solidFill>
                <a:latin typeface="Calibri"/>
                <a:ea typeface="Calibri"/>
                <a:cs typeface="Calibri"/>
                <a:sym typeface="Calibri"/>
              </a:rPr>
              <a:t>CREATE TABLE</a:t>
            </a:r>
            <a:endParaRPr sz="1600">
              <a:solidFill>
                <a:srgbClr val="262626"/>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9"/>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sp>
        <p:nvSpPr>
          <p:cNvPr id="247" name="Google Shape;247;p19"/>
          <p:cNvSpPr txBox="1"/>
          <p:nvPr/>
        </p:nvSpPr>
        <p:spPr>
          <a:xfrm>
            <a:off x="1004888" y="1640552"/>
            <a:ext cx="2887074"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Instrucción </a:t>
            </a:r>
            <a:r>
              <a:rPr b="1" lang="es-PE" sz="1600">
                <a:solidFill>
                  <a:srgbClr val="538CD5"/>
                </a:solidFill>
                <a:latin typeface="Calibri"/>
                <a:ea typeface="Calibri"/>
                <a:cs typeface="Calibri"/>
                <a:sym typeface="Calibri"/>
              </a:rPr>
              <a:t>DROP TABLE</a:t>
            </a:r>
            <a:endParaRPr sz="1600">
              <a:solidFill>
                <a:srgbClr val="262626"/>
              </a:solidFill>
              <a:latin typeface="Calibri"/>
              <a:ea typeface="Calibri"/>
              <a:cs typeface="Calibri"/>
              <a:sym typeface="Calibri"/>
            </a:endParaRPr>
          </a:p>
        </p:txBody>
      </p:sp>
      <p:pic>
        <p:nvPicPr>
          <p:cNvPr id="248" name="Google Shape;248;p19"/>
          <p:cNvPicPr preferRelativeResize="0"/>
          <p:nvPr/>
        </p:nvPicPr>
        <p:blipFill rotWithShape="1">
          <a:blip r:embed="rId3">
            <a:alphaModFix/>
          </a:blip>
          <a:srcRect b="0" l="0" r="0" t="0"/>
          <a:stretch/>
        </p:blipFill>
        <p:spPr>
          <a:xfrm>
            <a:off x="1004888" y="2692503"/>
            <a:ext cx="7137435" cy="904875"/>
          </a:xfrm>
          <a:prstGeom prst="rect">
            <a:avLst/>
          </a:prstGeom>
          <a:noFill/>
          <a:ln>
            <a:noFill/>
          </a:ln>
        </p:spPr>
      </p:pic>
      <p:sp>
        <p:nvSpPr>
          <p:cNvPr id="249" name="Google Shape;249;p19"/>
          <p:cNvSpPr txBox="1"/>
          <p:nvPr/>
        </p:nvSpPr>
        <p:spPr>
          <a:xfrm>
            <a:off x="1006494" y="1912619"/>
            <a:ext cx="6639020" cy="492443"/>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Quita una o varias definiciones de tabla y todos los datos, índices, desencadenadores, restricciones y especificaciones de permisos de esas tablas.</a:t>
            </a:r>
            <a:r>
              <a:rPr lang="es-PE" sz="1600">
                <a:solidFill>
                  <a:srgbClr val="262626"/>
                </a:solidFill>
                <a:latin typeface="Calibri"/>
                <a:ea typeface="Calibri"/>
                <a:cs typeface="Calibri"/>
                <a:sym typeface="Calibri"/>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 name="Shape 46"/>
        <p:cNvGrpSpPr/>
        <p:nvPr/>
      </p:nvGrpSpPr>
      <p:grpSpPr>
        <a:xfrm>
          <a:off x="0" y="0"/>
          <a:ext cx="0" cy="0"/>
          <a:chOff x="0" y="0"/>
          <a:chExt cx="0" cy="0"/>
        </a:xfrm>
      </p:grpSpPr>
      <p:sp>
        <p:nvSpPr>
          <p:cNvPr id="47" name="Google Shape;47;p2"/>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INTRODUCCIÓN</a:t>
            </a:r>
            <a:endParaRPr/>
          </a:p>
        </p:txBody>
      </p:sp>
      <p:sp>
        <p:nvSpPr>
          <p:cNvPr id="48" name="Google Shape;48;p2"/>
          <p:cNvSpPr txBox="1"/>
          <p:nvPr/>
        </p:nvSpPr>
        <p:spPr>
          <a:xfrm>
            <a:off x="653843" y="1133951"/>
            <a:ext cx="7836300" cy="3201600"/>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None/>
            </a:pPr>
            <a:r>
              <a:rPr lang="es-PE" sz="1600">
                <a:solidFill>
                  <a:srgbClr val="262626"/>
                </a:solidFill>
                <a:latin typeface="Calibri"/>
                <a:ea typeface="Calibri"/>
                <a:cs typeface="Calibri"/>
                <a:sym typeface="Calibri"/>
              </a:rPr>
              <a:t>Durante esta sesión:</a:t>
            </a:r>
            <a:endParaRPr/>
          </a:p>
          <a:p>
            <a:pPr indent="0" lvl="0" marL="11725" marR="0" rtl="0" algn="just">
              <a:spcBef>
                <a:spcPts val="0"/>
              </a:spcBef>
              <a:spcAft>
                <a:spcPts val="0"/>
              </a:spcAft>
              <a:buNone/>
            </a:pPr>
            <a:r>
              <a:t/>
            </a:r>
            <a:endParaRPr sz="1600">
              <a:solidFill>
                <a:srgbClr val="262626"/>
              </a:solidFill>
              <a:latin typeface="Calibri"/>
              <a:ea typeface="Calibri"/>
              <a:cs typeface="Calibri"/>
              <a:sym typeface="Calibri"/>
            </a:endParaRPr>
          </a:p>
          <a:p>
            <a:pPr indent="-168275" lvl="0" marL="180000" marR="0" rtl="0" algn="just">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Aprenderás la diferencia entre aplicaciones servidor y aplicaciones cliente.</a:t>
            </a:r>
            <a:endParaRPr/>
          </a:p>
          <a:p>
            <a:pPr indent="-66675" lvl="0" marL="180000" marR="0" rtl="0" algn="just">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just">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Aplicarás conceptos para la creación de bases de datos, tablas y sus campos usando los tipos de datos de SQL Server.</a:t>
            </a:r>
            <a:endParaRPr/>
          </a:p>
          <a:p>
            <a:pPr indent="-66675" lvl="0" marL="180000" marR="0" rtl="0" algn="just">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just">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Usarás restricciones en tablas como: PRIMARY KEY, FOREIGN KEY, DEFAULT, UNIQUE y CHECK en los campos.</a:t>
            </a:r>
            <a:endParaRPr/>
          </a:p>
          <a:p>
            <a:pPr indent="-66675" lvl="0" marL="180000" marR="0" rtl="0" algn="just">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just">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Realizarás ingresos de datos a las tablas con la sentencia INSERT.</a:t>
            </a:r>
            <a:endParaRPr/>
          </a:p>
          <a:p>
            <a:pPr indent="-66675" lvl="0" marL="180000" marR="0" rtl="0" algn="just">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just">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Aprenderás a separar y adjuntar archivos de bases de datos al servidor SQL Server.</a:t>
            </a:r>
            <a:endParaRPr sz="1600">
              <a:solidFill>
                <a:srgbClr val="262626"/>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0"/>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sp>
        <p:nvSpPr>
          <p:cNvPr id="256" name="Google Shape;256;p20"/>
          <p:cNvSpPr txBox="1"/>
          <p:nvPr/>
        </p:nvSpPr>
        <p:spPr>
          <a:xfrm>
            <a:off x="929641" y="1355067"/>
            <a:ext cx="3805985"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Instrucción </a:t>
            </a:r>
            <a:r>
              <a:rPr b="1" lang="es-PE" sz="1600">
                <a:solidFill>
                  <a:srgbClr val="538CD5"/>
                </a:solidFill>
                <a:latin typeface="Calibri"/>
                <a:ea typeface="Calibri"/>
                <a:cs typeface="Calibri"/>
                <a:sym typeface="Calibri"/>
              </a:rPr>
              <a:t>DROP TABLE</a:t>
            </a:r>
            <a:endParaRPr sz="1600">
              <a:solidFill>
                <a:srgbClr val="262626"/>
              </a:solidFill>
              <a:latin typeface="Calibri"/>
              <a:ea typeface="Calibri"/>
              <a:cs typeface="Calibri"/>
              <a:sym typeface="Calibri"/>
            </a:endParaRPr>
          </a:p>
        </p:txBody>
      </p:sp>
      <p:grpSp>
        <p:nvGrpSpPr>
          <p:cNvPr id="257" name="Google Shape;257;p20"/>
          <p:cNvGrpSpPr/>
          <p:nvPr/>
        </p:nvGrpSpPr>
        <p:grpSpPr>
          <a:xfrm>
            <a:off x="971755" y="2193680"/>
            <a:ext cx="7615407" cy="2649645"/>
            <a:chOff x="600382" y="2236030"/>
            <a:chExt cx="7615407" cy="2649645"/>
          </a:xfrm>
        </p:grpSpPr>
        <p:pic>
          <p:nvPicPr>
            <p:cNvPr id="258" name="Google Shape;258;p20"/>
            <p:cNvPicPr preferRelativeResize="0"/>
            <p:nvPr/>
          </p:nvPicPr>
          <p:blipFill rotWithShape="1">
            <a:blip r:embed="rId3">
              <a:alphaModFix/>
            </a:blip>
            <a:srcRect b="0" l="0" r="0" t="0"/>
            <a:stretch/>
          </p:blipFill>
          <p:spPr>
            <a:xfrm>
              <a:off x="1192735" y="2236030"/>
              <a:ext cx="3303065" cy="1307542"/>
            </a:xfrm>
            <a:prstGeom prst="rect">
              <a:avLst/>
            </a:prstGeom>
            <a:noFill/>
            <a:ln cap="flat" cmpd="sng" w="9525">
              <a:solidFill>
                <a:srgbClr val="366092"/>
              </a:solidFill>
              <a:prstDash val="dash"/>
              <a:round/>
              <a:headEnd len="sm" w="sm" type="none"/>
              <a:tailEnd len="sm" w="sm" type="none"/>
            </a:ln>
          </p:spPr>
        </p:pic>
        <p:pic>
          <p:nvPicPr>
            <p:cNvPr id="259" name="Google Shape;259;p20"/>
            <p:cNvPicPr preferRelativeResize="0"/>
            <p:nvPr/>
          </p:nvPicPr>
          <p:blipFill rotWithShape="1">
            <a:blip r:embed="rId4">
              <a:alphaModFix/>
            </a:blip>
            <a:srcRect b="0" l="0" r="0" t="0"/>
            <a:stretch/>
          </p:blipFill>
          <p:spPr>
            <a:xfrm>
              <a:off x="1192734" y="3926104"/>
              <a:ext cx="3303065" cy="959571"/>
            </a:xfrm>
            <a:prstGeom prst="rect">
              <a:avLst/>
            </a:prstGeom>
            <a:noFill/>
            <a:ln cap="flat" cmpd="sng" w="9525">
              <a:solidFill>
                <a:srgbClr val="366092"/>
              </a:solidFill>
              <a:prstDash val="dash"/>
              <a:round/>
              <a:headEnd len="sm" w="sm" type="none"/>
              <a:tailEnd len="sm" w="sm" type="none"/>
            </a:ln>
          </p:spPr>
        </p:pic>
        <p:pic>
          <p:nvPicPr>
            <p:cNvPr id="260" name="Google Shape;260;p20"/>
            <p:cNvPicPr preferRelativeResize="0"/>
            <p:nvPr/>
          </p:nvPicPr>
          <p:blipFill rotWithShape="1">
            <a:blip r:embed="rId5">
              <a:alphaModFix/>
            </a:blip>
            <a:srcRect b="0" l="0" r="0" t="0"/>
            <a:stretch/>
          </p:blipFill>
          <p:spPr>
            <a:xfrm>
              <a:off x="5676889" y="2643646"/>
              <a:ext cx="1767839" cy="492309"/>
            </a:xfrm>
            <a:prstGeom prst="rect">
              <a:avLst/>
            </a:prstGeom>
            <a:noFill/>
            <a:ln cap="flat" cmpd="sng" w="9525">
              <a:solidFill>
                <a:srgbClr val="366092"/>
              </a:solidFill>
              <a:prstDash val="dash"/>
              <a:round/>
              <a:headEnd len="sm" w="sm" type="none"/>
              <a:tailEnd len="sm" w="sm" type="none"/>
            </a:ln>
          </p:spPr>
        </p:pic>
        <p:sp>
          <p:nvSpPr>
            <p:cNvPr id="261" name="Google Shape;261;p20"/>
            <p:cNvSpPr/>
            <p:nvPr/>
          </p:nvSpPr>
          <p:spPr>
            <a:xfrm>
              <a:off x="600382" y="2688135"/>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262" name="Google Shape;262;p20"/>
            <p:cNvSpPr/>
            <p:nvPr/>
          </p:nvSpPr>
          <p:spPr>
            <a:xfrm>
              <a:off x="600382" y="4204223"/>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sp>
          <p:nvSpPr>
            <p:cNvPr id="263" name="Google Shape;263;p20"/>
            <p:cNvSpPr/>
            <p:nvPr/>
          </p:nvSpPr>
          <p:spPr>
            <a:xfrm>
              <a:off x="5035222" y="2655834"/>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3</a:t>
              </a:r>
              <a:endParaRPr/>
            </a:p>
          </p:txBody>
        </p:sp>
        <p:sp>
          <p:nvSpPr>
            <p:cNvPr id="264" name="Google Shape;264;p20"/>
            <p:cNvSpPr/>
            <p:nvPr/>
          </p:nvSpPr>
          <p:spPr>
            <a:xfrm>
              <a:off x="5035221" y="4204222"/>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4</a:t>
              </a:r>
              <a:endParaRPr/>
            </a:p>
          </p:txBody>
        </p:sp>
        <p:sp>
          <p:nvSpPr>
            <p:cNvPr id="265" name="Google Shape;265;p20"/>
            <p:cNvSpPr txBox="1"/>
            <p:nvPr/>
          </p:nvSpPr>
          <p:spPr>
            <a:xfrm>
              <a:off x="5676889" y="4082723"/>
              <a:ext cx="25389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600">
                  <a:solidFill>
                    <a:schemeClr val="dk1"/>
                  </a:solidFill>
                  <a:latin typeface="Calibri"/>
                  <a:ea typeface="Calibri"/>
                  <a:cs typeface="Calibri"/>
                  <a:sym typeface="Calibri"/>
                </a:rPr>
                <a:t>Repetir paso </a:t>
              </a:r>
              <a:r>
                <a:rPr lang="es-PE" sz="1600">
                  <a:solidFill>
                    <a:srgbClr val="FF0000"/>
                  </a:solidFill>
                  <a:latin typeface="Calibri"/>
                  <a:ea typeface="Calibri"/>
                  <a:cs typeface="Calibri"/>
                  <a:sym typeface="Calibri"/>
                </a:rPr>
                <a:t>2</a:t>
              </a:r>
              <a:r>
                <a:rPr lang="es-PE" sz="1600">
                  <a:solidFill>
                    <a:schemeClr val="dk1"/>
                  </a:solidFill>
                  <a:latin typeface="Calibri"/>
                  <a:ea typeface="Calibri"/>
                  <a:cs typeface="Calibri"/>
                  <a:sym typeface="Calibri"/>
                </a:rPr>
                <a:t> y verificar que no exista la tabla socio.</a:t>
              </a:r>
              <a:endParaRPr/>
            </a:p>
          </p:txBody>
        </p:sp>
      </p:grpSp>
      <p:sp>
        <p:nvSpPr>
          <p:cNvPr id="266" name="Google Shape;266;p20"/>
          <p:cNvSpPr txBox="1"/>
          <p:nvPr/>
        </p:nvSpPr>
        <p:spPr>
          <a:xfrm>
            <a:off x="929640" y="1658835"/>
            <a:ext cx="3805985"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a:t>
            </a:r>
            <a:r>
              <a:rPr lang="es-PE" sz="1600">
                <a:solidFill>
                  <a:srgbClr val="262626"/>
                </a:solidFill>
                <a:latin typeface="Calibri"/>
                <a:ea typeface="Calibri"/>
                <a:cs typeface="Calibri"/>
                <a:sym typeface="Calibri"/>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1"/>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grpSp>
        <p:nvGrpSpPr>
          <p:cNvPr id="273" name="Google Shape;273;p21"/>
          <p:cNvGrpSpPr/>
          <p:nvPr/>
        </p:nvGrpSpPr>
        <p:grpSpPr>
          <a:xfrm>
            <a:off x="929640" y="1866196"/>
            <a:ext cx="7522538" cy="1904273"/>
            <a:chOff x="514555" y="1369509"/>
            <a:chExt cx="7522538" cy="1904273"/>
          </a:xfrm>
        </p:grpSpPr>
        <p:sp>
          <p:nvSpPr>
            <p:cNvPr id="274" name="Google Shape;274;p21"/>
            <p:cNvSpPr txBox="1"/>
            <p:nvPr/>
          </p:nvSpPr>
          <p:spPr>
            <a:xfrm>
              <a:off x="514555" y="1369509"/>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Instrucción </a:t>
              </a:r>
              <a:r>
                <a:rPr b="1" lang="es-PE" sz="1600">
                  <a:solidFill>
                    <a:srgbClr val="538CD5"/>
                  </a:solidFill>
                  <a:latin typeface="Calibri"/>
                  <a:ea typeface="Calibri"/>
                  <a:cs typeface="Calibri"/>
                  <a:sym typeface="Calibri"/>
                </a:rPr>
                <a:t>ALTER TABLE </a:t>
              </a:r>
              <a:r>
                <a:rPr lang="es-PE" sz="1600">
                  <a:solidFill>
                    <a:schemeClr val="dk1"/>
                  </a:solidFill>
                  <a:latin typeface="Calibri"/>
                  <a:ea typeface="Calibri"/>
                  <a:cs typeface="Calibri"/>
                  <a:sym typeface="Calibri"/>
                </a:rPr>
                <a:t>(add column)</a:t>
              </a:r>
              <a:endParaRPr sz="1600">
                <a:solidFill>
                  <a:srgbClr val="262626"/>
                </a:solidFill>
                <a:latin typeface="Calibri"/>
                <a:ea typeface="Calibri"/>
                <a:cs typeface="Calibri"/>
                <a:sym typeface="Calibri"/>
              </a:endParaRPr>
            </a:p>
          </p:txBody>
        </p:sp>
        <p:pic>
          <p:nvPicPr>
            <p:cNvPr id="275" name="Google Shape;275;p21"/>
            <p:cNvPicPr preferRelativeResize="0"/>
            <p:nvPr/>
          </p:nvPicPr>
          <p:blipFill rotWithShape="1">
            <a:blip r:embed="rId3">
              <a:alphaModFix/>
            </a:blip>
            <a:srcRect b="0" l="0" r="0" t="0"/>
            <a:stretch/>
          </p:blipFill>
          <p:spPr>
            <a:xfrm>
              <a:off x="1106907" y="2441218"/>
              <a:ext cx="2299232" cy="832564"/>
            </a:xfrm>
            <a:prstGeom prst="rect">
              <a:avLst/>
            </a:prstGeom>
            <a:noFill/>
            <a:ln cap="flat" cmpd="sng" w="9525">
              <a:solidFill>
                <a:srgbClr val="366092"/>
              </a:solidFill>
              <a:prstDash val="dash"/>
              <a:round/>
              <a:headEnd len="sm" w="sm" type="none"/>
              <a:tailEnd len="sm" w="sm" type="none"/>
            </a:ln>
          </p:spPr>
        </p:pic>
        <p:pic>
          <p:nvPicPr>
            <p:cNvPr id="276" name="Google Shape;276;p21"/>
            <p:cNvPicPr preferRelativeResize="0"/>
            <p:nvPr/>
          </p:nvPicPr>
          <p:blipFill rotWithShape="1">
            <a:blip r:embed="rId4">
              <a:alphaModFix/>
            </a:blip>
            <a:srcRect b="0" l="0" r="0" t="0"/>
            <a:stretch/>
          </p:blipFill>
          <p:spPr>
            <a:xfrm>
              <a:off x="4734028" y="2441218"/>
              <a:ext cx="3303065" cy="832564"/>
            </a:xfrm>
            <a:prstGeom prst="rect">
              <a:avLst/>
            </a:prstGeom>
            <a:noFill/>
            <a:ln cap="flat" cmpd="sng" w="9525">
              <a:solidFill>
                <a:srgbClr val="366092"/>
              </a:solidFill>
              <a:prstDash val="dash"/>
              <a:round/>
              <a:headEnd len="sm" w="sm" type="none"/>
              <a:tailEnd len="sm" w="sm" type="none"/>
            </a:ln>
          </p:spPr>
        </p:pic>
        <p:sp>
          <p:nvSpPr>
            <p:cNvPr id="277" name="Google Shape;277;p21"/>
            <p:cNvSpPr/>
            <p:nvPr/>
          </p:nvSpPr>
          <p:spPr>
            <a:xfrm>
              <a:off x="514555" y="2645785"/>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278" name="Google Shape;278;p21"/>
            <p:cNvSpPr/>
            <p:nvPr/>
          </p:nvSpPr>
          <p:spPr>
            <a:xfrm>
              <a:off x="4112997" y="2645785"/>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sp>
          <p:nvSpPr>
            <p:cNvPr id="279" name="Google Shape;279;p21"/>
            <p:cNvSpPr txBox="1"/>
            <p:nvPr/>
          </p:nvSpPr>
          <p:spPr>
            <a:xfrm>
              <a:off x="514555" y="1714605"/>
              <a:ext cx="3206776"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a:t>
              </a:r>
              <a:r>
                <a:rPr lang="es-PE" sz="1600">
                  <a:solidFill>
                    <a:srgbClr val="262626"/>
                  </a:solidFill>
                  <a:latin typeface="Calibri"/>
                  <a:ea typeface="Calibri"/>
                  <a:cs typeface="Calibri"/>
                  <a:sym typeface="Calibri"/>
                </a:rPr>
                <a:t>: </a:t>
              </a:r>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2"/>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CREACIÓN DE TABLAS</a:t>
            </a:r>
            <a:endParaRPr/>
          </a:p>
        </p:txBody>
      </p:sp>
      <p:grpSp>
        <p:nvGrpSpPr>
          <p:cNvPr id="286" name="Google Shape;286;p22"/>
          <p:cNvGrpSpPr/>
          <p:nvPr/>
        </p:nvGrpSpPr>
        <p:grpSpPr>
          <a:xfrm>
            <a:off x="929640" y="1913537"/>
            <a:ext cx="7522538" cy="1887925"/>
            <a:chOff x="514555" y="1385857"/>
            <a:chExt cx="7522538" cy="1887925"/>
          </a:xfrm>
        </p:grpSpPr>
        <p:sp>
          <p:nvSpPr>
            <p:cNvPr id="287" name="Google Shape;287;p22"/>
            <p:cNvSpPr txBox="1"/>
            <p:nvPr/>
          </p:nvSpPr>
          <p:spPr>
            <a:xfrm>
              <a:off x="581057" y="1385857"/>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Instrucción </a:t>
              </a:r>
              <a:r>
                <a:rPr b="1" lang="es-PE" sz="1600">
                  <a:solidFill>
                    <a:srgbClr val="538CD5"/>
                  </a:solidFill>
                  <a:latin typeface="Calibri"/>
                  <a:ea typeface="Calibri"/>
                  <a:cs typeface="Calibri"/>
                  <a:sym typeface="Calibri"/>
                </a:rPr>
                <a:t>ALTER TABLE </a:t>
              </a:r>
              <a:r>
                <a:rPr lang="es-PE" sz="1600">
                  <a:solidFill>
                    <a:schemeClr val="dk1"/>
                  </a:solidFill>
                  <a:latin typeface="Calibri"/>
                  <a:ea typeface="Calibri"/>
                  <a:cs typeface="Calibri"/>
                  <a:sym typeface="Calibri"/>
                </a:rPr>
                <a:t>(drop column)</a:t>
              </a:r>
              <a:endParaRPr sz="1600">
                <a:solidFill>
                  <a:srgbClr val="262626"/>
                </a:solidFill>
                <a:latin typeface="Calibri"/>
                <a:ea typeface="Calibri"/>
                <a:cs typeface="Calibri"/>
                <a:sym typeface="Calibri"/>
              </a:endParaRPr>
            </a:p>
          </p:txBody>
        </p:sp>
        <p:pic>
          <p:nvPicPr>
            <p:cNvPr id="288" name="Google Shape;288;p22"/>
            <p:cNvPicPr preferRelativeResize="0"/>
            <p:nvPr/>
          </p:nvPicPr>
          <p:blipFill rotWithShape="1">
            <a:blip r:embed="rId3">
              <a:alphaModFix/>
            </a:blip>
            <a:srcRect b="0" l="0" r="0" t="0"/>
            <a:stretch/>
          </p:blipFill>
          <p:spPr>
            <a:xfrm>
              <a:off x="1106907" y="2449322"/>
              <a:ext cx="2299232" cy="816356"/>
            </a:xfrm>
            <a:prstGeom prst="rect">
              <a:avLst/>
            </a:prstGeom>
            <a:noFill/>
            <a:ln cap="flat" cmpd="sng" w="9525">
              <a:solidFill>
                <a:srgbClr val="366092"/>
              </a:solidFill>
              <a:prstDash val="dash"/>
              <a:round/>
              <a:headEnd len="sm" w="sm" type="none"/>
              <a:tailEnd len="sm" w="sm" type="none"/>
            </a:ln>
          </p:spPr>
        </p:pic>
        <p:pic>
          <p:nvPicPr>
            <p:cNvPr id="289" name="Google Shape;289;p22"/>
            <p:cNvPicPr preferRelativeResize="0"/>
            <p:nvPr/>
          </p:nvPicPr>
          <p:blipFill rotWithShape="1">
            <a:blip r:embed="rId4">
              <a:alphaModFix/>
            </a:blip>
            <a:srcRect b="0" l="0" r="0" t="0"/>
            <a:stretch/>
          </p:blipFill>
          <p:spPr>
            <a:xfrm>
              <a:off x="4734028" y="2441218"/>
              <a:ext cx="3303065" cy="832564"/>
            </a:xfrm>
            <a:prstGeom prst="rect">
              <a:avLst/>
            </a:prstGeom>
            <a:noFill/>
            <a:ln cap="flat" cmpd="sng" w="9525">
              <a:solidFill>
                <a:srgbClr val="366092"/>
              </a:solidFill>
              <a:prstDash val="dash"/>
              <a:round/>
              <a:headEnd len="sm" w="sm" type="none"/>
              <a:tailEnd len="sm" w="sm" type="none"/>
            </a:ln>
          </p:spPr>
        </p:pic>
        <p:sp>
          <p:nvSpPr>
            <p:cNvPr id="290" name="Google Shape;290;p22"/>
            <p:cNvSpPr/>
            <p:nvPr/>
          </p:nvSpPr>
          <p:spPr>
            <a:xfrm>
              <a:off x="514555" y="2645785"/>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291" name="Google Shape;291;p22"/>
            <p:cNvSpPr/>
            <p:nvPr/>
          </p:nvSpPr>
          <p:spPr>
            <a:xfrm>
              <a:off x="4112997" y="2645785"/>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sp>
          <p:nvSpPr>
            <p:cNvPr id="292" name="Google Shape;292;p22"/>
            <p:cNvSpPr txBox="1"/>
            <p:nvPr/>
          </p:nvSpPr>
          <p:spPr>
            <a:xfrm>
              <a:off x="581057" y="1775501"/>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a:t>
              </a:r>
              <a:r>
                <a:rPr lang="es-PE" sz="1600">
                  <a:solidFill>
                    <a:srgbClr val="262626"/>
                  </a:solidFill>
                  <a:latin typeface="Calibri"/>
                  <a:ea typeface="Calibri"/>
                  <a:cs typeface="Calibri"/>
                  <a:sym typeface="Calibri"/>
                </a:rPr>
                <a:t>: </a:t>
              </a:r>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9" name="Google Shape;299;p23"/>
          <p:cNvSpPr/>
          <p:nvPr/>
        </p:nvSpPr>
        <p:spPr>
          <a:xfrm>
            <a:off x="424252" y="3703125"/>
            <a:ext cx="7828208"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DEFINICIÓN DE CAMPOS Y RESTRICCIONES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4"/>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DEFINICIÓN DE CAMPOS Y RESTRICCIONES</a:t>
            </a:r>
            <a:endParaRPr/>
          </a:p>
        </p:txBody>
      </p:sp>
      <p:grpSp>
        <p:nvGrpSpPr>
          <p:cNvPr id="306" name="Google Shape;306;p24"/>
          <p:cNvGrpSpPr/>
          <p:nvPr/>
        </p:nvGrpSpPr>
        <p:grpSpPr>
          <a:xfrm>
            <a:off x="678020" y="1189515"/>
            <a:ext cx="8119617" cy="3747512"/>
            <a:chOff x="678020" y="1189515"/>
            <a:chExt cx="8119617" cy="3747512"/>
          </a:xfrm>
        </p:grpSpPr>
        <p:sp>
          <p:nvSpPr>
            <p:cNvPr id="307" name="Google Shape;307;p24"/>
            <p:cNvSpPr txBox="1"/>
            <p:nvPr/>
          </p:nvSpPr>
          <p:spPr>
            <a:xfrm>
              <a:off x="678020" y="1489929"/>
              <a:ext cx="4018671" cy="3447098"/>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La integridad de los datos se refiere a la consistencia y exactitud de los datos que se guardan en una base de datos.</a:t>
              </a:r>
              <a:endParaRPr/>
            </a:p>
            <a:p>
              <a:pPr indent="-66675" lvl="0" marL="180000"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Dos pasos importantes en el diseño de las tablas son la identificación de valores válidos para una columna y la determinación de cómo forzar la integridad de los datos en la columna.</a:t>
              </a:r>
              <a:endParaRPr/>
            </a:p>
            <a:p>
              <a:pPr indent="0" lvl="0" marL="11725"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Los Constraints, son objetos de base de datos, cuya tarea es establecer un comportamiento determinado de un campo de una tabla. Se les suele traducir como restricciones, aunque, no siempre es algo que no se puede hacer.</a:t>
              </a:r>
              <a:endParaRPr sz="1600">
                <a:solidFill>
                  <a:srgbClr val="262626"/>
                </a:solidFill>
                <a:latin typeface="Calibri"/>
                <a:ea typeface="Calibri"/>
                <a:cs typeface="Calibri"/>
                <a:sym typeface="Calibri"/>
              </a:endParaRPr>
            </a:p>
          </p:txBody>
        </p:sp>
        <p:grpSp>
          <p:nvGrpSpPr>
            <p:cNvPr id="308" name="Google Shape;308;p24"/>
            <p:cNvGrpSpPr/>
            <p:nvPr/>
          </p:nvGrpSpPr>
          <p:grpSpPr>
            <a:xfrm>
              <a:off x="4778967" y="1277830"/>
              <a:ext cx="4018670" cy="3659197"/>
              <a:chOff x="4546719" y="1330446"/>
              <a:chExt cx="4018670" cy="3659197"/>
            </a:xfrm>
          </p:grpSpPr>
          <p:pic>
            <p:nvPicPr>
              <p:cNvPr id="309" name="Google Shape;309;p24"/>
              <p:cNvPicPr preferRelativeResize="0"/>
              <p:nvPr/>
            </p:nvPicPr>
            <p:blipFill rotWithShape="1">
              <a:blip r:embed="rId3">
                <a:alphaModFix/>
              </a:blip>
              <a:srcRect b="0" l="15000" r="18667" t="0"/>
              <a:stretch/>
            </p:blipFill>
            <p:spPr>
              <a:xfrm>
                <a:off x="4546719" y="1330446"/>
                <a:ext cx="4018670" cy="3407792"/>
              </a:xfrm>
              <a:prstGeom prst="rect">
                <a:avLst/>
              </a:prstGeom>
              <a:noFill/>
              <a:ln>
                <a:noFill/>
              </a:ln>
            </p:spPr>
          </p:pic>
          <p:sp>
            <p:nvSpPr>
              <p:cNvPr id="310" name="Google Shape;310;p24"/>
              <p:cNvSpPr txBox="1"/>
              <p:nvPr/>
            </p:nvSpPr>
            <p:spPr>
              <a:xfrm>
                <a:off x="5615940" y="4820366"/>
                <a:ext cx="2590800" cy="1692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500">
                    <a:solidFill>
                      <a:schemeClr val="dk1"/>
                    </a:solidFill>
                    <a:latin typeface="Calibri"/>
                    <a:ea typeface="Calibri"/>
                    <a:cs typeface="Calibri"/>
                    <a:sym typeface="Calibri"/>
                  </a:rPr>
                  <a:t>Fuente de imagen: https://www.qbd.lat/servicios-2/integridad-de-datos/?v=42983b05e2f2</a:t>
                </a:r>
                <a:endParaRPr/>
              </a:p>
            </p:txBody>
          </p:sp>
        </p:grpSp>
        <p:sp>
          <p:nvSpPr>
            <p:cNvPr id="311" name="Google Shape;311;p24"/>
            <p:cNvSpPr txBox="1"/>
            <p:nvPr/>
          </p:nvSpPr>
          <p:spPr>
            <a:xfrm>
              <a:off x="719273" y="1189515"/>
              <a:ext cx="4445646"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INTEGRIDAD DE DATOS - CONSTRAINTS</a:t>
              </a:r>
              <a:endParaRPr sz="1600">
                <a:solidFill>
                  <a:srgbClr val="262626"/>
                </a:solidFill>
                <a:latin typeface="Calibri"/>
                <a:ea typeface="Calibri"/>
                <a:cs typeface="Calibri"/>
                <a:sym typeface="Calibri"/>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5"/>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DEFINICIÓN DE CAMPOS Y RESTRICCIONES</a:t>
            </a:r>
            <a:endParaRPr sz="1700">
              <a:solidFill>
                <a:srgbClr val="438AD7"/>
              </a:solidFill>
              <a:latin typeface="Calibri"/>
              <a:ea typeface="Calibri"/>
              <a:cs typeface="Calibri"/>
              <a:sym typeface="Calibri"/>
            </a:endParaRPr>
          </a:p>
        </p:txBody>
      </p:sp>
      <p:grpSp>
        <p:nvGrpSpPr>
          <p:cNvPr id="318" name="Google Shape;318;p25"/>
          <p:cNvGrpSpPr/>
          <p:nvPr/>
        </p:nvGrpSpPr>
        <p:grpSpPr>
          <a:xfrm>
            <a:off x="1156020" y="1856265"/>
            <a:ext cx="7455413" cy="2502742"/>
            <a:chOff x="898326" y="1394461"/>
            <a:chExt cx="7455413" cy="2502742"/>
          </a:xfrm>
        </p:grpSpPr>
        <p:sp>
          <p:nvSpPr>
            <p:cNvPr id="319" name="Google Shape;319;p25"/>
            <p:cNvSpPr txBox="1"/>
            <p:nvPr/>
          </p:nvSpPr>
          <p:spPr>
            <a:xfrm>
              <a:off x="898326" y="2181627"/>
              <a:ext cx="3532833" cy="1477328"/>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Existen los siguientes niveles de Integridad de datos en SQL Server:</a:t>
              </a:r>
              <a:endParaRPr/>
            </a:p>
            <a:p>
              <a:pPr indent="-66675" lvl="0" marL="180000" marR="0" rtl="0" algn="l">
                <a:spcBef>
                  <a:spcPts val="0"/>
                </a:spcBef>
                <a:spcAft>
                  <a:spcPts val="0"/>
                </a:spcAft>
                <a:buClr>
                  <a:srgbClr val="0070C0"/>
                </a:buClr>
                <a:buSzPts val="1600"/>
                <a:buFont typeface="Noto Sans Symbols"/>
                <a:buNone/>
              </a:pPr>
              <a:r>
                <a:t/>
              </a:r>
              <a:endParaRPr sz="1600">
                <a:solidFill>
                  <a:schemeClr val="dk1"/>
                </a:solidFill>
                <a:latin typeface="Calibri"/>
                <a:ea typeface="Calibri"/>
                <a:cs typeface="Calibri"/>
                <a:sym typeface="Calibri"/>
              </a:endParaRPr>
            </a:p>
            <a:p>
              <a:pPr indent="-285750" lvl="1" marL="742950" marR="0" rtl="0" algn="l">
                <a:spcBef>
                  <a:spcPts val="0"/>
                </a:spcBef>
                <a:spcAft>
                  <a:spcPts val="0"/>
                </a:spcAft>
                <a:buClr>
                  <a:srgbClr val="0070C0"/>
                </a:buClr>
                <a:buSzPts val="1600"/>
                <a:buFont typeface="Noto Sans Symbols"/>
                <a:buChar char="✔"/>
              </a:pPr>
              <a:r>
                <a:rPr b="0" i="0" lang="es-PE" sz="1600" u="none" cap="none" strike="noStrike">
                  <a:solidFill>
                    <a:schemeClr val="dk1"/>
                  </a:solidFill>
                  <a:latin typeface="Calibri"/>
                  <a:ea typeface="Calibri"/>
                  <a:cs typeface="Calibri"/>
                  <a:sym typeface="Calibri"/>
                </a:rPr>
                <a:t>Integridad de entidad.</a:t>
              </a:r>
              <a:endParaRPr/>
            </a:p>
            <a:p>
              <a:pPr indent="-285750" lvl="1" marL="742950" marR="0" rtl="0" algn="l">
                <a:spcBef>
                  <a:spcPts val="0"/>
                </a:spcBef>
                <a:spcAft>
                  <a:spcPts val="0"/>
                </a:spcAft>
                <a:buClr>
                  <a:srgbClr val="0070C0"/>
                </a:buClr>
                <a:buSzPts val="1600"/>
                <a:buFont typeface="Noto Sans Symbols"/>
                <a:buChar char="✔"/>
              </a:pPr>
              <a:r>
                <a:rPr b="0" i="0" lang="es-PE" sz="1600" u="none" cap="none" strike="noStrike">
                  <a:solidFill>
                    <a:schemeClr val="dk1"/>
                  </a:solidFill>
                  <a:latin typeface="Calibri"/>
                  <a:ea typeface="Calibri"/>
                  <a:cs typeface="Calibri"/>
                  <a:sym typeface="Calibri"/>
                </a:rPr>
                <a:t>Integridad de dominio.</a:t>
              </a:r>
              <a:endParaRPr/>
            </a:p>
            <a:p>
              <a:pPr indent="-285750" lvl="1" marL="742950" marR="0" rtl="0" algn="l">
                <a:spcBef>
                  <a:spcPts val="0"/>
                </a:spcBef>
                <a:spcAft>
                  <a:spcPts val="0"/>
                </a:spcAft>
                <a:buClr>
                  <a:srgbClr val="0070C0"/>
                </a:buClr>
                <a:buSzPts val="1600"/>
                <a:buFont typeface="Noto Sans Symbols"/>
                <a:buChar char="✔"/>
              </a:pPr>
              <a:r>
                <a:rPr b="0" i="0" lang="es-PE" sz="1600" u="none" cap="none" strike="noStrike">
                  <a:solidFill>
                    <a:schemeClr val="dk1"/>
                  </a:solidFill>
                  <a:latin typeface="Calibri"/>
                  <a:ea typeface="Calibri"/>
                  <a:cs typeface="Calibri"/>
                  <a:sym typeface="Calibri"/>
                </a:rPr>
                <a:t>Integridad referencial.</a:t>
              </a:r>
              <a:endParaRPr b="0" i="0" sz="1600" u="none" cap="none" strike="noStrike">
                <a:solidFill>
                  <a:schemeClr val="dk1"/>
                </a:solidFill>
                <a:latin typeface="Calibri"/>
                <a:ea typeface="Calibri"/>
                <a:cs typeface="Calibri"/>
                <a:sym typeface="Calibri"/>
              </a:endParaRPr>
            </a:p>
          </p:txBody>
        </p:sp>
        <p:pic>
          <p:nvPicPr>
            <p:cNvPr id="320" name="Google Shape;320;p25"/>
            <p:cNvPicPr preferRelativeResize="0"/>
            <p:nvPr/>
          </p:nvPicPr>
          <p:blipFill rotWithShape="1">
            <a:blip r:embed="rId3">
              <a:alphaModFix/>
            </a:blip>
            <a:srcRect b="0" l="0" r="0" t="0"/>
            <a:stretch/>
          </p:blipFill>
          <p:spPr>
            <a:xfrm>
              <a:off x="4820906" y="1394461"/>
              <a:ext cx="3532833" cy="2502742"/>
            </a:xfrm>
            <a:prstGeom prst="rect">
              <a:avLst/>
            </a:prstGeom>
            <a:noFill/>
            <a:ln>
              <a:noFill/>
            </a:ln>
          </p:spPr>
        </p:pic>
        <p:sp>
          <p:nvSpPr>
            <p:cNvPr id="321" name="Google Shape;321;p25"/>
            <p:cNvSpPr txBox="1"/>
            <p:nvPr/>
          </p:nvSpPr>
          <p:spPr>
            <a:xfrm>
              <a:off x="898326" y="1856265"/>
              <a:ext cx="3673674"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INTEGRIDAD DE DATOS - CONSTRAINTS</a:t>
              </a:r>
              <a:endParaRPr sz="1600">
                <a:solidFill>
                  <a:srgbClr val="262626"/>
                </a:solidFill>
                <a:latin typeface="Calibri"/>
                <a:ea typeface="Calibri"/>
                <a:cs typeface="Calibri"/>
                <a:sym typeface="Calibri"/>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6"/>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DEFINICIÓN DE CAMPOS Y RESTRICCIONES</a:t>
            </a:r>
            <a:endParaRPr sz="1700">
              <a:solidFill>
                <a:srgbClr val="438AD7"/>
              </a:solidFill>
              <a:latin typeface="Calibri"/>
              <a:ea typeface="Calibri"/>
              <a:cs typeface="Calibri"/>
              <a:sym typeface="Calibri"/>
            </a:endParaRPr>
          </a:p>
        </p:txBody>
      </p:sp>
      <p:grpSp>
        <p:nvGrpSpPr>
          <p:cNvPr id="328" name="Google Shape;328;p26"/>
          <p:cNvGrpSpPr/>
          <p:nvPr/>
        </p:nvGrpSpPr>
        <p:grpSpPr>
          <a:xfrm>
            <a:off x="742602" y="1443240"/>
            <a:ext cx="7969136" cy="3710079"/>
            <a:chOff x="551409" y="1443240"/>
            <a:chExt cx="7969136" cy="3710079"/>
          </a:xfrm>
        </p:grpSpPr>
        <p:sp>
          <p:nvSpPr>
            <p:cNvPr id="329" name="Google Shape;329;p26"/>
            <p:cNvSpPr txBox="1"/>
            <p:nvPr/>
          </p:nvSpPr>
          <p:spPr>
            <a:xfrm>
              <a:off x="551409" y="2650577"/>
              <a:ext cx="3937463" cy="2215991"/>
            </a:xfrm>
            <a:prstGeom prst="rect">
              <a:avLst/>
            </a:prstGeom>
            <a:solidFill>
              <a:srgbClr val="DAE5F1"/>
            </a:solid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Por ejemplo, en la tabla “</a:t>
              </a:r>
              <a:r>
                <a:rPr b="1" lang="es-PE" sz="1600">
                  <a:solidFill>
                    <a:schemeClr val="dk1"/>
                  </a:solidFill>
                  <a:latin typeface="Calibri"/>
                  <a:ea typeface="Calibri"/>
                  <a:cs typeface="Calibri"/>
                  <a:sym typeface="Calibri"/>
                </a:rPr>
                <a:t>Empleado</a:t>
              </a:r>
              <a:r>
                <a:rPr lang="es-PE" sz="1600">
                  <a:solidFill>
                    <a:schemeClr val="dk1"/>
                  </a:solidFill>
                  <a:latin typeface="Calibri"/>
                  <a:ea typeface="Calibri"/>
                  <a:cs typeface="Calibri"/>
                  <a:sym typeface="Calibri"/>
                </a:rPr>
                <a:t>”, cada fila de la tabla debe representar a solo un empleado; un empleado no puede aparecer registrado en dos filas de la tabla.</a:t>
              </a:r>
              <a:endParaRPr/>
            </a:p>
            <a:p>
              <a:pPr indent="-66675" lvl="0" marL="180000"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Se implementa utilizando:  </a:t>
              </a:r>
              <a:endParaRPr/>
            </a:p>
            <a:p>
              <a:pPr indent="-101600" lvl="1" marL="457200" marR="0" rtl="0" algn="l">
                <a:spcBef>
                  <a:spcPts val="0"/>
                </a:spcBef>
                <a:spcAft>
                  <a:spcPts val="0"/>
                </a:spcAft>
                <a:buClr>
                  <a:srgbClr val="974806"/>
                </a:buClr>
                <a:buSzPts val="1600"/>
                <a:buFont typeface="Noto Sans Symbols"/>
                <a:buChar char="✔"/>
              </a:pPr>
              <a:r>
                <a:rPr b="0" i="0" lang="es-PE" sz="1600" u="none" cap="none" strike="noStrike">
                  <a:solidFill>
                    <a:srgbClr val="974806"/>
                  </a:solidFill>
                  <a:latin typeface="Calibri"/>
                  <a:ea typeface="Calibri"/>
                  <a:cs typeface="Calibri"/>
                  <a:sym typeface="Calibri"/>
                </a:rPr>
                <a:t>Constraints PRIMARY KEY</a:t>
              </a:r>
              <a:endParaRPr/>
            </a:p>
            <a:p>
              <a:pPr indent="-101600" lvl="1" marL="457200" marR="0" rtl="0" algn="l">
                <a:spcBef>
                  <a:spcPts val="0"/>
                </a:spcBef>
                <a:spcAft>
                  <a:spcPts val="0"/>
                </a:spcAft>
                <a:buClr>
                  <a:srgbClr val="974806"/>
                </a:buClr>
                <a:buSzPts val="1600"/>
                <a:buFont typeface="Noto Sans Symbols"/>
                <a:buChar char="✔"/>
              </a:pPr>
              <a:r>
                <a:rPr b="0" i="0" lang="es-PE" sz="1600" u="none" cap="none" strike="noStrike">
                  <a:solidFill>
                    <a:srgbClr val="974806"/>
                  </a:solidFill>
                  <a:latin typeface="Calibri"/>
                  <a:ea typeface="Calibri"/>
                  <a:cs typeface="Calibri"/>
                  <a:sym typeface="Calibri"/>
                </a:rPr>
                <a:t>Constraints UNIQUE</a:t>
              </a:r>
              <a:endParaRPr/>
            </a:p>
            <a:p>
              <a:pPr indent="-101600" lvl="1" marL="457200" marR="0" rtl="0" algn="l">
                <a:spcBef>
                  <a:spcPts val="0"/>
                </a:spcBef>
                <a:spcAft>
                  <a:spcPts val="0"/>
                </a:spcAft>
                <a:buClr>
                  <a:srgbClr val="974806"/>
                </a:buClr>
                <a:buSzPts val="1600"/>
                <a:buFont typeface="Noto Sans Symbols"/>
                <a:buChar char="✔"/>
              </a:pPr>
              <a:r>
                <a:rPr b="0" i="0" lang="es-PE" sz="1600" u="none" cap="none" strike="noStrike">
                  <a:solidFill>
                    <a:srgbClr val="974806"/>
                  </a:solidFill>
                  <a:latin typeface="Calibri"/>
                  <a:ea typeface="Calibri"/>
                  <a:cs typeface="Calibri"/>
                  <a:sym typeface="Calibri"/>
                </a:rPr>
                <a:t>La propiedad IDENTITY</a:t>
              </a:r>
              <a:endParaRPr/>
            </a:p>
          </p:txBody>
        </p:sp>
        <p:pic>
          <p:nvPicPr>
            <p:cNvPr id="330" name="Google Shape;330;p26"/>
            <p:cNvPicPr preferRelativeResize="0"/>
            <p:nvPr/>
          </p:nvPicPr>
          <p:blipFill rotWithShape="1">
            <a:blip r:embed="rId3">
              <a:alphaModFix/>
            </a:blip>
            <a:srcRect b="0" l="0" r="0" t="0"/>
            <a:stretch/>
          </p:blipFill>
          <p:spPr>
            <a:xfrm>
              <a:off x="4807395" y="2650577"/>
              <a:ext cx="3394627" cy="2502742"/>
            </a:xfrm>
            <a:prstGeom prst="rect">
              <a:avLst/>
            </a:prstGeom>
            <a:noFill/>
            <a:ln>
              <a:noFill/>
            </a:ln>
          </p:spPr>
        </p:pic>
        <p:sp>
          <p:nvSpPr>
            <p:cNvPr id="331" name="Google Shape;331;p26"/>
            <p:cNvSpPr txBox="1"/>
            <p:nvPr/>
          </p:nvSpPr>
          <p:spPr>
            <a:xfrm>
              <a:off x="643232" y="1443240"/>
              <a:ext cx="4445646"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INTEGRIDAD DE DATOS: INTEGRIDAD DE ENTIDAD</a:t>
              </a:r>
              <a:endParaRPr sz="1500">
                <a:solidFill>
                  <a:srgbClr val="974806"/>
                </a:solidFill>
                <a:latin typeface="Calibri"/>
                <a:ea typeface="Calibri"/>
                <a:cs typeface="Calibri"/>
                <a:sym typeface="Calibri"/>
              </a:endParaRPr>
            </a:p>
          </p:txBody>
        </p:sp>
        <p:sp>
          <p:nvSpPr>
            <p:cNvPr id="332" name="Google Shape;332;p26"/>
            <p:cNvSpPr txBox="1"/>
            <p:nvPr/>
          </p:nvSpPr>
          <p:spPr>
            <a:xfrm>
              <a:off x="551409" y="1746596"/>
              <a:ext cx="7969136" cy="984885"/>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Una tabla almacena los datos de cada una de las ocurrencias de una entidad. </a:t>
              </a:r>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La entidad (o tabla) requiere que todas sus filas sean únicas. </a:t>
              </a:r>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Esto se garantiza definiendo para cada fila de la entidad un identificador único (llave primaria).</a:t>
              </a:r>
              <a:endParaRPr/>
            </a:p>
            <a:p>
              <a:pPr indent="-66675" lvl="0" marL="180000" marR="0" rtl="0" algn="l">
                <a:spcBef>
                  <a:spcPts val="0"/>
                </a:spcBef>
                <a:spcAft>
                  <a:spcPts val="0"/>
                </a:spcAft>
                <a:buClr>
                  <a:srgbClr val="262626"/>
                </a:buClr>
                <a:buSzPts val="1600"/>
                <a:buFont typeface="Arial"/>
                <a:buNone/>
              </a:pPr>
              <a:r>
                <a:t/>
              </a:r>
              <a:endParaRPr sz="1600">
                <a:solidFill>
                  <a:srgbClr val="974806"/>
                </a:solidFill>
                <a:latin typeface="Calibri"/>
                <a:ea typeface="Calibri"/>
                <a:cs typeface="Calibri"/>
                <a:sym typeface="Calibri"/>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27"/>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DEFINICIÓN DE CAMPOS Y RESTRICCIONES</a:t>
            </a:r>
            <a:endParaRPr sz="1700">
              <a:solidFill>
                <a:srgbClr val="438AD7"/>
              </a:solidFill>
              <a:latin typeface="Calibri"/>
              <a:ea typeface="Calibri"/>
              <a:cs typeface="Calibri"/>
              <a:sym typeface="Calibri"/>
            </a:endParaRPr>
          </a:p>
        </p:txBody>
      </p:sp>
      <p:grpSp>
        <p:nvGrpSpPr>
          <p:cNvPr id="339" name="Google Shape;339;p27"/>
          <p:cNvGrpSpPr/>
          <p:nvPr/>
        </p:nvGrpSpPr>
        <p:grpSpPr>
          <a:xfrm>
            <a:off x="742602" y="1443240"/>
            <a:ext cx="7969136" cy="3669550"/>
            <a:chOff x="551409" y="1443240"/>
            <a:chExt cx="7969136" cy="3669550"/>
          </a:xfrm>
        </p:grpSpPr>
        <p:sp>
          <p:nvSpPr>
            <p:cNvPr id="340" name="Google Shape;340;p27"/>
            <p:cNvSpPr txBox="1"/>
            <p:nvPr/>
          </p:nvSpPr>
          <p:spPr>
            <a:xfrm>
              <a:off x="551409" y="2650577"/>
              <a:ext cx="3937463" cy="2462213"/>
            </a:xfrm>
            <a:prstGeom prst="rect">
              <a:avLst/>
            </a:prstGeom>
            <a:solidFill>
              <a:srgbClr val="DAE5F1"/>
            </a:solid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Por ejemplo, en la tabla Empleado, el valor mínimo válido para la columna </a:t>
              </a:r>
              <a:r>
                <a:rPr b="1" lang="es-PE" sz="1600">
                  <a:solidFill>
                    <a:schemeClr val="dk1"/>
                  </a:solidFill>
                  <a:latin typeface="Calibri"/>
                  <a:ea typeface="Calibri"/>
                  <a:cs typeface="Calibri"/>
                  <a:sym typeface="Calibri"/>
                </a:rPr>
                <a:t>“sueldoBase”</a:t>
              </a:r>
              <a:r>
                <a:rPr lang="es-PE" sz="1600">
                  <a:solidFill>
                    <a:schemeClr val="dk1"/>
                  </a:solidFill>
                  <a:latin typeface="Calibri"/>
                  <a:ea typeface="Calibri"/>
                  <a:cs typeface="Calibri"/>
                  <a:sym typeface="Calibri"/>
                </a:rPr>
                <a:t> es 420; cualquier valor menor  será rechazado por la base de datos.</a:t>
              </a:r>
              <a:endParaRPr/>
            </a:p>
            <a:p>
              <a:pPr indent="-66675" lvl="0" marL="180000"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Se implementa utilizando:  </a:t>
              </a:r>
              <a:endParaRPr/>
            </a:p>
            <a:p>
              <a:pPr indent="-285750" lvl="2" marL="914400" marR="0" rtl="0" algn="just">
                <a:spcBef>
                  <a:spcPts val="0"/>
                </a:spcBef>
                <a:spcAft>
                  <a:spcPts val="0"/>
                </a:spcAft>
                <a:buClr>
                  <a:srgbClr val="974806"/>
                </a:buClr>
                <a:buSzPts val="1600"/>
                <a:buFont typeface="Noto Sans Symbols"/>
                <a:buChar char="✔"/>
              </a:pPr>
              <a:r>
                <a:rPr b="0" i="0" lang="es-PE" sz="1600" u="none" cap="none" strike="noStrike">
                  <a:solidFill>
                    <a:srgbClr val="974806"/>
                  </a:solidFill>
                  <a:latin typeface="Calibri"/>
                  <a:ea typeface="Calibri"/>
                  <a:cs typeface="Calibri"/>
                  <a:sym typeface="Calibri"/>
                </a:rPr>
                <a:t>Constraints CHECK</a:t>
              </a:r>
              <a:endParaRPr/>
            </a:p>
            <a:p>
              <a:pPr indent="-285750" lvl="2" marL="914400" marR="0" rtl="0" algn="just">
                <a:spcBef>
                  <a:spcPts val="0"/>
                </a:spcBef>
                <a:spcAft>
                  <a:spcPts val="0"/>
                </a:spcAft>
                <a:buClr>
                  <a:srgbClr val="974806"/>
                </a:buClr>
                <a:buSzPts val="1600"/>
                <a:buFont typeface="Noto Sans Symbols"/>
                <a:buChar char="✔"/>
              </a:pPr>
              <a:r>
                <a:rPr b="0" i="0" lang="es-PE" sz="1600" u="none" cap="none" strike="noStrike">
                  <a:solidFill>
                    <a:srgbClr val="974806"/>
                  </a:solidFill>
                  <a:latin typeface="Calibri"/>
                  <a:ea typeface="Calibri"/>
                  <a:cs typeface="Calibri"/>
                  <a:sym typeface="Calibri"/>
                </a:rPr>
                <a:t>Constraints FOREIGN KEY</a:t>
              </a:r>
              <a:endParaRPr/>
            </a:p>
            <a:p>
              <a:pPr indent="-285750" lvl="2" marL="914400" marR="0" rtl="0" algn="just">
                <a:spcBef>
                  <a:spcPts val="0"/>
                </a:spcBef>
                <a:spcAft>
                  <a:spcPts val="0"/>
                </a:spcAft>
                <a:buClr>
                  <a:srgbClr val="974806"/>
                </a:buClr>
                <a:buSzPts val="1600"/>
                <a:buFont typeface="Noto Sans Symbols"/>
                <a:buChar char="✔"/>
              </a:pPr>
              <a:r>
                <a:rPr b="0" i="0" lang="es-PE" sz="1600" u="none" cap="none" strike="noStrike">
                  <a:solidFill>
                    <a:srgbClr val="974806"/>
                  </a:solidFill>
                  <a:latin typeface="Calibri"/>
                  <a:ea typeface="Calibri"/>
                  <a:cs typeface="Calibri"/>
                  <a:sym typeface="Calibri"/>
                </a:rPr>
                <a:t>Definiciones DEFAULT</a:t>
              </a:r>
              <a:endParaRPr/>
            </a:p>
            <a:p>
              <a:pPr indent="-285750" lvl="2" marL="914400" marR="0" rtl="0" algn="just">
                <a:spcBef>
                  <a:spcPts val="0"/>
                </a:spcBef>
                <a:spcAft>
                  <a:spcPts val="0"/>
                </a:spcAft>
                <a:buClr>
                  <a:srgbClr val="974806"/>
                </a:buClr>
                <a:buSzPts val="1600"/>
                <a:buFont typeface="Noto Sans Symbols"/>
                <a:buChar char="✔"/>
              </a:pPr>
              <a:r>
                <a:rPr b="0" i="0" lang="es-PE" sz="1600" u="none" cap="none" strike="noStrike">
                  <a:solidFill>
                    <a:srgbClr val="974806"/>
                  </a:solidFill>
                  <a:latin typeface="Calibri"/>
                  <a:ea typeface="Calibri"/>
                  <a:cs typeface="Calibri"/>
                  <a:sym typeface="Calibri"/>
                </a:rPr>
                <a:t>Definiciones NOT NULL y reglas</a:t>
              </a:r>
              <a:endParaRPr/>
            </a:p>
          </p:txBody>
        </p:sp>
        <p:sp>
          <p:nvSpPr>
            <p:cNvPr id="341" name="Google Shape;341;p27"/>
            <p:cNvSpPr txBox="1"/>
            <p:nvPr/>
          </p:nvSpPr>
          <p:spPr>
            <a:xfrm>
              <a:off x="643232" y="1443240"/>
              <a:ext cx="4445646"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INTEGRIDAD DE DATOS: INTEGRIDAD DE DOMINIO</a:t>
              </a:r>
              <a:endParaRPr sz="1500">
                <a:solidFill>
                  <a:srgbClr val="974806"/>
                </a:solidFill>
                <a:latin typeface="Calibri"/>
                <a:ea typeface="Calibri"/>
                <a:cs typeface="Calibri"/>
                <a:sym typeface="Calibri"/>
              </a:endParaRPr>
            </a:p>
          </p:txBody>
        </p:sp>
        <p:sp>
          <p:nvSpPr>
            <p:cNvPr id="342" name="Google Shape;342;p27"/>
            <p:cNvSpPr txBox="1"/>
            <p:nvPr/>
          </p:nvSpPr>
          <p:spPr>
            <a:xfrm>
              <a:off x="551409" y="1746596"/>
              <a:ext cx="7969136" cy="738664"/>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Conjunto de valores aceptables para dicho atributo en base a condiciones que se deben cumplir.</a:t>
              </a:r>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Se definen reglas de validación, valores predeterminados, valores permitidos, formatos, etc.</a:t>
              </a:r>
              <a:endParaRPr sz="1600">
                <a:solidFill>
                  <a:srgbClr val="974806"/>
                </a:solidFill>
                <a:latin typeface="Calibri"/>
                <a:ea typeface="Calibri"/>
                <a:cs typeface="Calibri"/>
                <a:sym typeface="Calibri"/>
              </a:endParaRPr>
            </a:p>
          </p:txBody>
        </p:sp>
      </p:grpSp>
      <p:pic>
        <p:nvPicPr>
          <p:cNvPr id="343" name="Google Shape;343;p27"/>
          <p:cNvPicPr preferRelativeResize="0"/>
          <p:nvPr/>
        </p:nvPicPr>
        <p:blipFill rotWithShape="1">
          <a:blip r:embed="rId3">
            <a:alphaModFix/>
          </a:blip>
          <a:srcRect b="0" l="0" r="0" t="0"/>
          <a:stretch/>
        </p:blipFill>
        <p:spPr>
          <a:xfrm>
            <a:off x="4890010" y="2659890"/>
            <a:ext cx="3394627" cy="244358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8"/>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DEFINICIÓN DE CAMPOS Y RESTRICCIONES</a:t>
            </a:r>
            <a:endParaRPr sz="1700">
              <a:solidFill>
                <a:srgbClr val="438AD7"/>
              </a:solidFill>
              <a:latin typeface="Calibri"/>
              <a:ea typeface="Calibri"/>
              <a:cs typeface="Calibri"/>
              <a:sym typeface="Calibri"/>
            </a:endParaRPr>
          </a:p>
        </p:txBody>
      </p:sp>
      <p:grpSp>
        <p:nvGrpSpPr>
          <p:cNvPr id="350" name="Google Shape;350;p28"/>
          <p:cNvGrpSpPr/>
          <p:nvPr/>
        </p:nvGrpSpPr>
        <p:grpSpPr>
          <a:xfrm>
            <a:off x="740477" y="1443240"/>
            <a:ext cx="7971261" cy="3660235"/>
            <a:chOff x="549284" y="1443240"/>
            <a:chExt cx="7971261" cy="3660235"/>
          </a:xfrm>
        </p:grpSpPr>
        <p:sp>
          <p:nvSpPr>
            <p:cNvPr id="351" name="Google Shape;351;p28"/>
            <p:cNvSpPr txBox="1"/>
            <p:nvPr/>
          </p:nvSpPr>
          <p:spPr>
            <a:xfrm>
              <a:off x="549284" y="2887484"/>
              <a:ext cx="3937463" cy="2215991"/>
            </a:xfrm>
            <a:prstGeom prst="rect">
              <a:avLst/>
            </a:prstGeom>
            <a:solidFill>
              <a:srgbClr val="DAE5F1"/>
            </a:solid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Por ejemplo, tenemos las tablas “</a:t>
              </a:r>
              <a:r>
                <a:rPr b="1" lang="es-PE" sz="1600">
                  <a:solidFill>
                    <a:schemeClr val="dk1"/>
                  </a:solidFill>
                  <a:latin typeface="Calibri"/>
                  <a:ea typeface="Calibri"/>
                  <a:cs typeface="Calibri"/>
                  <a:sym typeface="Calibri"/>
                </a:rPr>
                <a:t>Departamento</a:t>
              </a:r>
              <a:r>
                <a:rPr lang="es-PE" sz="1600">
                  <a:solidFill>
                    <a:schemeClr val="dk1"/>
                  </a:solidFill>
                  <a:latin typeface="Calibri"/>
                  <a:ea typeface="Calibri"/>
                  <a:cs typeface="Calibri"/>
                  <a:sym typeface="Calibri"/>
                </a:rPr>
                <a:t>” y “</a:t>
              </a:r>
              <a:r>
                <a:rPr b="1" lang="es-PE" sz="1600">
                  <a:solidFill>
                    <a:schemeClr val="dk1"/>
                  </a:solidFill>
                  <a:latin typeface="Calibri"/>
                  <a:ea typeface="Calibri"/>
                  <a:cs typeface="Calibri"/>
                  <a:sym typeface="Calibri"/>
                </a:rPr>
                <a:t>Empleado</a:t>
              </a:r>
              <a:r>
                <a:rPr lang="es-PE" sz="1600">
                  <a:solidFill>
                    <a:schemeClr val="dk1"/>
                  </a:solidFill>
                  <a:latin typeface="Calibri"/>
                  <a:ea typeface="Calibri"/>
                  <a:cs typeface="Calibri"/>
                  <a:sym typeface="Calibri"/>
                </a:rPr>
                <a:t>”, donde cada empleado debe pertenecer a solo un departamento; es decir, cada fila de la tabla “</a:t>
              </a:r>
              <a:r>
                <a:rPr b="1" lang="es-PE" sz="1600">
                  <a:solidFill>
                    <a:schemeClr val="dk1"/>
                  </a:solidFill>
                  <a:latin typeface="Calibri"/>
                  <a:ea typeface="Calibri"/>
                  <a:cs typeface="Calibri"/>
                  <a:sym typeface="Calibri"/>
                </a:rPr>
                <a:t>Empleado</a:t>
              </a:r>
              <a:r>
                <a:rPr lang="es-PE" sz="1600">
                  <a:solidFill>
                    <a:schemeClr val="dk1"/>
                  </a:solidFill>
                  <a:latin typeface="Calibri"/>
                  <a:ea typeface="Calibri"/>
                  <a:cs typeface="Calibri"/>
                  <a:sym typeface="Calibri"/>
                </a:rPr>
                <a:t>” debe estar relacionada con una fila de la tabla “</a:t>
              </a:r>
              <a:r>
                <a:rPr b="1" lang="es-PE" sz="1600">
                  <a:solidFill>
                    <a:schemeClr val="dk1"/>
                  </a:solidFill>
                  <a:latin typeface="Calibri"/>
                  <a:ea typeface="Calibri"/>
                  <a:cs typeface="Calibri"/>
                  <a:sym typeface="Calibri"/>
                </a:rPr>
                <a:t>Departamento</a:t>
              </a:r>
              <a:r>
                <a:rPr lang="es-PE" sz="1600">
                  <a:solidFill>
                    <a:schemeClr val="dk1"/>
                  </a:solidFill>
                  <a:latin typeface="Calibri"/>
                  <a:ea typeface="Calibri"/>
                  <a:cs typeface="Calibri"/>
                  <a:sym typeface="Calibri"/>
                </a:rPr>
                <a:t>”. Asimismo, una fila de la tabla “</a:t>
              </a:r>
              <a:r>
                <a:rPr b="1" lang="es-PE" sz="1600">
                  <a:solidFill>
                    <a:schemeClr val="dk1"/>
                  </a:solidFill>
                  <a:latin typeface="Calibri"/>
                  <a:ea typeface="Calibri"/>
                  <a:cs typeface="Calibri"/>
                  <a:sym typeface="Calibri"/>
                </a:rPr>
                <a:t>Departamento</a:t>
              </a:r>
              <a:r>
                <a:rPr lang="es-PE" sz="1600">
                  <a:solidFill>
                    <a:schemeClr val="dk1"/>
                  </a:solidFill>
                  <a:latin typeface="Calibri"/>
                  <a:ea typeface="Calibri"/>
                  <a:cs typeface="Calibri"/>
                  <a:sym typeface="Calibri"/>
                </a:rPr>
                <a:t>” puede estar relacionada con muchas filas de la tabla “</a:t>
              </a:r>
              <a:r>
                <a:rPr b="1" lang="es-PE" sz="1600">
                  <a:solidFill>
                    <a:schemeClr val="dk1"/>
                  </a:solidFill>
                  <a:latin typeface="Calibri"/>
                  <a:ea typeface="Calibri"/>
                  <a:cs typeface="Calibri"/>
                  <a:sym typeface="Calibri"/>
                </a:rPr>
                <a:t>Empleado</a:t>
              </a:r>
              <a:r>
                <a:rPr lang="es-PE" sz="1600">
                  <a:solidFill>
                    <a:schemeClr val="dk1"/>
                  </a:solidFill>
                  <a:latin typeface="Calibri"/>
                  <a:ea typeface="Calibri"/>
                  <a:cs typeface="Calibri"/>
                  <a:sym typeface="Calibri"/>
                </a:rPr>
                <a:t>”.</a:t>
              </a:r>
              <a:endParaRPr sz="1600">
                <a:solidFill>
                  <a:srgbClr val="974806"/>
                </a:solidFill>
                <a:latin typeface="Calibri"/>
                <a:ea typeface="Calibri"/>
                <a:cs typeface="Calibri"/>
                <a:sym typeface="Calibri"/>
              </a:endParaRPr>
            </a:p>
          </p:txBody>
        </p:sp>
        <p:sp>
          <p:nvSpPr>
            <p:cNvPr id="352" name="Google Shape;352;p28"/>
            <p:cNvSpPr txBox="1"/>
            <p:nvPr/>
          </p:nvSpPr>
          <p:spPr>
            <a:xfrm>
              <a:off x="643232" y="1443240"/>
              <a:ext cx="4445646"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INTEGRIDAD DE DATOS: INTEGRIDAD REFERENCIAL</a:t>
              </a:r>
              <a:endParaRPr sz="1500">
                <a:solidFill>
                  <a:srgbClr val="974806"/>
                </a:solidFill>
                <a:latin typeface="Calibri"/>
                <a:ea typeface="Calibri"/>
                <a:cs typeface="Calibri"/>
                <a:sym typeface="Calibri"/>
              </a:endParaRPr>
            </a:p>
          </p:txBody>
        </p:sp>
        <p:sp>
          <p:nvSpPr>
            <p:cNvPr id="353" name="Google Shape;353;p28"/>
            <p:cNvSpPr txBox="1"/>
            <p:nvPr/>
          </p:nvSpPr>
          <p:spPr>
            <a:xfrm>
              <a:off x="551409" y="1746596"/>
              <a:ext cx="7969136" cy="984885"/>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Garantiza que la relación entre la llave primaria (en la tabla referenciada) y la llave foránea (en la tabla de referencia) siempre se mantenga.</a:t>
              </a:r>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Una fila en una tabla referenciada no puede anularse ni cambiar su valor de llave primaria, si una llave foránea se refiere a la fila.</a:t>
              </a:r>
              <a:endParaRPr/>
            </a:p>
          </p:txBody>
        </p:sp>
      </p:grpSp>
      <p:pic>
        <p:nvPicPr>
          <p:cNvPr id="354" name="Google Shape;354;p28"/>
          <p:cNvPicPr preferRelativeResize="0"/>
          <p:nvPr/>
        </p:nvPicPr>
        <p:blipFill rotWithShape="1">
          <a:blip r:embed="rId3">
            <a:alphaModFix/>
          </a:blip>
          <a:srcRect b="0" l="0" r="0" t="0"/>
          <a:stretch/>
        </p:blipFill>
        <p:spPr>
          <a:xfrm>
            <a:off x="4907972" y="3160802"/>
            <a:ext cx="3803766" cy="194267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9"/>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DEFINICIÓN DE CAMPOS Y RESTRICCIONES</a:t>
            </a:r>
            <a:endParaRPr/>
          </a:p>
        </p:txBody>
      </p:sp>
      <p:grpSp>
        <p:nvGrpSpPr>
          <p:cNvPr id="361" name="Google Shape;361;p29"/>
          <p:cNvGrpSpPr/>
          <p:nvPr/>
        </p:nvGrpSpPr>
        <p:grpSpPr>
          <a:xfrm>
            <a:off x="622620" y="1326469"/>
            <a:ext cx="8093949" cy="3778282"/>
            <a:chOff x="514555" y="1286689"/>
            <a:chExt cx="8093949" cy="3778282"/>
          </a:xfrm>
        </p:grpSpPr>
        <p:sp>
          <p:nvSpPr>
            <p:cNvPr id="362" name="Google Shape;362;p29"/>
            <p:cNvSpPr txBox="1"/>
            <p:nvPr/>
          </p:nvSpPr>
          <p:spPr>
            <a:xfrm>
              <a:off x="514555" y="1286689"/>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Constraint </a:t>
              </a:r>
              <a:r>
                <a:rPr b="1" lang="es-PE" sz="1600">
                  <a:solidFill>
                    <a:srgbClr val="538CD5"/>
                  </a:solidFill>
                  <a:latin typeface="Calibri"/>
                  <a:ea typeface="Calibri"/>
                  <a:cs typeface="Calibri"/>
                  <a:sym typeface="Calibri"/>
                </a:rPr>
                <a:t>DEFAULT</a:t>
              </a:r>
              <a:endParaRPr sz="1600">
                <a:solidFill>
                  <a:srgbClr val="262626"/>
                </a:solidFill>
                <a:latin typeface="Calibri"/>
                <a:ea typeface="Calibri"/>
                <a:cs typeface="Calibri"/>
                <a:sym typeface="Calibri"/>
              </a:endParaRPr>
            </a:p>
          </p:txBody>
        </p:sp>
        <p:pic>
          <p:nvPicPr>
            <p:cNvPr id="363" name="Google Shape;363;p29"/>
            <p:cNvPicPr preferRelativeResize="0"/>
            <p:nvPr/>
          </p:nvPicPr>
          <p:blipFill rotWithShape="1">
            <a:blip r:embed="rId3">
              <a:alphaModFix/>
            </a:blip>
            <a:srcRect b="0" l="0" r="0" t="0"/>
            <a:stretch/>
          </p:blipFill>
          <p:spPr>
            <a:xfrm>
              <a:off x="1049307" y="2112717"/>
              <a:ext cx="3377992" cy="1389608"/>
            </a:xfrm>
            <a:prstGeom prst="rect">
              <a:avLst/>
            </a:prstGeom>
            <a:noFill/>
            <a:ln cap="flat" cmpd="sng" w="9525">
              <a:solidFill>
                <a:srgbClr val="366092"/>
              </a:solidFill>
              <a:prstDash val="dash"/>
              <a:round/>
              <a:headEnd len="sm" w="sm" type="none"/>
              <a:tailEnd len="sm" w="sm" type="none"/>
            </a:ln>
          </p:spPr>
        </p:pic>
        <p:pic>
          <p:nvPicPr>
            <p:cNvPr id="364" name="Google Shape;364;p29"/>
            <p:cNvPicPr preferRelativeResize="0"/>
            <p:nvPr/>
          </p:nvPicPr>
          <p:blipFill rotWithShape="1">
            <a:blip r:embed="rId4">
              <a:alphaModFix/>
            </a:blip>
            <a:srcRect b="0" l="0" r="0" t="0"/>
            <a:stretch/>
          </p:blipFill>
          <p:spPr>
            <a:xfrm>
              <a:off x="5512963" y="2438461"/>
              <a:ext cx="3095541" cy="738120"/>
            </a:xfrm>
            <a:prstGeom prst="rect">
              <a:avLst/>
            </a:prstGeom>
            <a:noFill/>
            <a:ln cap="flat" cmpd="sng" w="9525">
              <a:solidFill>
                <a:srgbClr val="366092"/>
              </a:solidFill>
              <a:prstDash val="dash"/>
              <a:round/>
              <a:headEnd len="sm" w="sm" type="none"/>
              <a:tailEnd len="sm" w="sm" type="none"/>
            </a:ln>
          </p:spPr>
        </p:pic>
        <p:sp>
          <p:nvSpPr>
            <p:cNvPr id="365" name="Google Shape;365;p29"/>
            <p:cNvSpPr/>
            <p:nvPr/>
          </p:nvSpPr>
          <p:spPr>
            <a:xfrm>
              <a:off x="535496" y="2605855"/>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366" name="Google Shape;366;p29"/>
            <p:cNvSpPr/>
            <p:nvPr/>
          </p:nvSpPr>
          <p:spPr>
            <a:xfrm>
              <a:off x="2422714" y="4232407"/>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3</a:t>
              </a:r>
              <a:endParaRPr/>
            </a:p>
          </p:txBody>
        </p:sp>
        <p:pic>
          <p:nvPicPr>
            <p:cNvPr id="367" name="Google Shape;367;p29"/>
            <p:cNvPicPr preferRelativeResize="0"/>
            <p:nvPr/>
          </p:nvPicPr>
          <p:blipFill rotWithShape="1">
            <a:blip r:embed="rId5">
              <a:alphaModFix/>
            </a:blip>
            <a:srcRect b="0" l="0" r="0" t="0"/>
            <a:stretch/>
          </p:blipFill>
          <p:spPr>
            <a:xfrm>
              <a:off x="2988938" y="3803175"/>
              <a:ext cx="4700454" cy="1261796"/>
            </a:xfrm>
            <a:prstGeom prst="rect">
              <a:avLst/>
            </a:prstGeom>
            <a:noFill/>
            <a:ln cap="flat" cmpd="sng" w="9525">
              <a:solidFill>
                <a:srgbClr val="366092"/>
              </a:solidFill>
              <a:prstDash val="dash"/>
              <a:round/>
              <a:headEnd len="sm" w="sm" type="none"/>
              <a:tailEnd len="sm" w="sm" type="none"/>
            </a:ln>
          </p:spPr>
        </p:pic>
        <p:sp>
          <p:nvSpPr>
            <p:cNvPr id="368" name="Google Shape;368;p29"/>
            <p:cNvSpPr/>
            <p:nvPr/>
          </p:nvSpPr>
          <p:spPr>
            <a:xfrm>
              <a:off x="5000940" y="2605855"/>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sp>
          <p:nvSpPr>
            <p:cNvPr id="369" name="Google Shape;369;p29"/>
            <p:cNvSpPr txBox="1"/>
            <p:nvPr/>
          </p:nvSpPr>
          <p:spPr>
            <a:xfrm>
              <a:off x="535496" y="1606664"/>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a:t>
              </a:r>
              <a:r>
                <a:rPr lang="es-PE" sz="1600">
                  <a:solidFill>
                    <a:srgbClr val="262626"/>
                  </a:solidFill>
                  <a:latin typeface="Calibri"/>
                  <a:ea typeface="Calibri"/>
                  <a:cs typeface="Calibri"/>
                  <a:sym typeface="Calibri"/>
                </a:rPr>
                <a:t>: </a:t>
              </a:r>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5" name="Google Shape;55;p3"/>
          <p:cNvSpPr/>
          <p:nvPr/>
        </p:nvSpPr>
        <p:spPr>
          <a:xfrm>
            <a:off x="424252" y="3703125"/>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ARQUITECTURA CLIENTE/SERVIDOR</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30"/>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DEFINICIÓN DE CAMPOS Y RESTRICCIONES</a:t>
            </a:r>
            <a:endParaRPr/>
          </a:p>
        </p:txBody>
      </p:sp>
      <p:grpSp>
        <p:nvGrpSpPr>
          <p:cNvPr id="376" name="Google Shape;376;p30"/>
          <p:cNvGrpSpPr/>
          <p:nvPr/>
        </p:nvGrpSpPr>
        <p:grpSpPr>
          <a:xfrm>
            <a:off x="2049929" y="1456675"/>
            <a:ext cx="5368198" cy="2969668"/>
            <a:chOff x="2049929" y="1456675"/>
            <a:chExt cx="5368198" cy="2969668"/>
          </a:xfrm>
        </p:grpSpPr>
        <p:pic>
          <p:nvPicPr>
            <p:cNvPr id="377" name="Google Shape;377;p30"/>
            <p:cNvPicPr preferRelativeResize="0"/>
            <p:nvPr/>
          </p:nvPicPr>
          <p:blipFill rotWithShape="1">
            <a:blip r:embed="rId3">
              <a:alphaModFix/>
            </a:blip>
            <a:srcRect b="0" l="0" r="0" t="0"/>
            <a:stretch/>
          </p:blipFill>
          <p:spPr>
            <a:xfrm>
              <a:off x="2049929" y="2206536"/>
              <a:ext cx="5368198" cy="2219807"/>
            </a:xfrm>
            <a:prstGeom prst="rect">
              <a:avLst/>
            </a:prstGeom>
            <a:noFill/>
            <a:ln cap="flat" cmpd="sng" w="9525">
              <a:solidFill>
                <a:srgbClr val="366092"/>
              </a:solidFill>
              <a:prstDash val="dash"/>
              <a:round/>
              <a:headEnd len="sm" w="sm" type="none"/>
              <a:tailEnd len="sm" w="sm" type="none"/>
            </a:ln>
          </p:spPr>
        </p:pic>
        <p:grpSp>
          <p:nvGrpSpPr>
            <p:cNvPr id="378" name="Google Shape;378;p30"/>
            <p:cNvGrpSpPr/>
            <p:nvPr/>
          </p:nvGrpSpPr>
          <p:grpSpPr>
            <a:xfrm>
              <a:off x="2049929" y="1456675"/>
              <a:ext cx="4219473" cy="530019"/>
              <a:chOff x="514556" y="1024413"/>
              <a:chExt cx="4219473" cy="530019"/>
            </a:xfrm>
          </p:grpSpPr>
          <p:sp>
            <p:nvSpPr>
              <p:cNvPr id="379" name="Google Shape;379;p30"/>
              <p:cNvSpPr txBox="1"/>
              <p:nvPr/>
            </p:nvSpPr>
            <p:spPr>
              <a:xfrm>
                <a:off x="514556" y="1024413"/>
                <a:ext cx="2109736"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Constraint </a:t>
                </a:r>
                <a:r>
                  <a:rPr b="1" lang="es-PE" sz="1600">
                    <a:solidFill>
                      <a:srgbClr val="538CD5"/>
                    </a:solidFill>
                    <a:latin typeface="Calibri"/>
                    <a:ea typeface="Calibri"/>
                    <a:cs typeface="Calibri"/>
                    <a:sym typeface="Calibri"/>
                  </a:rPr>
                  <a:t>CHECK</a:t>
                </a:r>
                <a:endParaRPr sz="1600">
                  <a:solidFill>
                    <a:srgbClr val="262626"/>
                  </a:solidFill>
                  <a:latin typeface="Calibri"/>
                  <a:ea typeface="Calibri"/>
                  <a:cs typeface="Calibri"/>
                  <a:sym typeface="Calibri"/>
                </a:endParaRPr>
              </a:p>
            </p:txBody>
          </p:sp>
          <p:sp>
            <p:nvSpPr>
              <p:cNvPr id="380" name="Google Shape;380;p30"/>
              <p:cNvSpPr txBox="1"/>
              <p:nvPr/>
            </p:nvSpPr>
            <p:spPr>
              <a:xfrm>
                <a:off x="514556" y="1308211"/>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a:t>
                </a:r>
                <a:r>
                  <a:rPr lang="es-PE" sz="1600">
                    <a:solidFill>
                      <a:srgbClr val="262626"/>
                    </a:solidFill>
                    <a:latin typeface="Calibri"/>
                    <a:ea typeface="Calibri"/>
                    <a:cs typeface="Calibri"/>
                    <a:sym typeface="Calibri"/>
                  </a:rPr>
                  <a:t>: </a:t>
                </a:r>
                <a:endParaRPr/>
              </a:p>
            </p:txBody>
          </p:sp>
        </p:grpSp>
      </p:grpSp>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1"/>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DEFINICIÓN DE CAMPOS Y RESTRICCIONES</a:t>
            </a:r>
            <a:endParaRPr/>
          </a:p>
        </p:txBody>
      </p:sp>
      <p:grpSp>
        <p:nvGrpSpPr>
          <p:cNvPr id="387" name="Google Shape;387;p31"/>
          <p:cNvGrpSpPr/>
          <p:nvPr/>
        </p:nvGrpSpPr>
        <p:grpSpPr>
          <a:xfrm>
            <a:off x="918654" y="1505801"/>
            <a:ext cx="7551858" cy="3069158"/>
            <a:chOff x="685897" y="1322921"/>
            <a:chExt cx="7551858" cy="3069158"/>
          </a:xfrm>
        </p:grpSpPr>
        <p:sp>
          <p:nvSpPr>
            <p:cNvPr id="388" name="Google Shape;388;p31"/>
            <p:cNvSpPr/>
            <p:nvPr/>
          </p:nvSpPr>
          <p:spPr>
            <a:xfrm>
              <a:off x="685897" y="3108082"/>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389" name="Google Shape;389;p31"/>
            <p:cNvSpPr/>
            <p:nvPr/>
          </p:nvSpPr>
          <p:spPr>
            <a:xfrm>
              <a:off x="5142251" y="3108082"/>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pic>
          <p:nvPicPr>
            <p:cNvPr id="390" name="Google Shape;390;p31"/>
            <p:cNvPicPr preferRelativeResize="0"/>
            <p:nvPr/>
          </p:nvPicPr>
          <p:blipFill rotWithShape="1">
            <a:blip r:embed="rId3">
              <a:alphaModFix/>
            </a:blip>
            <a:srcRect b="0" l="0" r="0" t="0"/>
            <a:stretch/>
          </p:blipFill>
          <p:spPr>
            <a:xfrm>
              <a:off x="1212127" y="2227418"/>
              <a:ext cx="3586450" cy="2164661"/>
            </a:xfrm>
            <a:prstGeom prst="rect">
              <a:avLst/>
            </a:prstGeom>
            <a:noFill/>
            <a:ln cap="flat" cmpd="sng" w="9525">
              <a:solidFill>
                <a:srgbClr val="366092"/>
              </a:solidFill>
              <a:prstDash val="dash"/>
              <a:round/>
              <a:headEnd len="sm" w="sm" type="none"/>
              <a:tailEnd len="sm" w="sm" type="none"/>
            </a:ln>
          </p:spPr>
        </p:pic>
        <p:pic>
          <p:nvPicPr>
            <p:cNvPr id="391" name="Google Shape;391;p31"/>
            <p:cNvPicPr preferRelativeResize="0"/>
            <p:nvPr/>
          </p:nvPicPr>
          <p:blipFill rotWithShape="1">
            <a:blip r:embed="rId4">
              <a:alphaModFix/>
            </a:blip>
            <a:srcRect b="0" l="0" r="0" t="0"/>
            <a:stretch/>
          </p:blipFill>
          <p:spPr>
            <a:xfrm>
              <a:off x="5678931" y="2667572"/>
              <a:ext cx="2558824" cy="1284352"/>
            </a:xfrm>
            <a:prstGeom prst="rect">
              <a:avLst/>
            </a:prstGeom>
            <a:noFill/>
            <a:ln cap="flat" cmpd="sng" w="9525">
              <a:solidFill>
                <a:srgbClr val="366092"/>
              </a:solidFill>
              <a:prstDash val="dash"/>
              <a:round/>
              <a:headEnd len="sm" w="sm" type="none"/>
              <a:tailEnd len="sm" w="sm" type="none"/>
            </a:ln>
          </p:spPr>
        </p:pic>
        <p:grpSp>
          <p:nvGrpSpPr>
            <p:cNvPr id="392" name="Google Shape;392;p31"/>
            <p:cNvGrpSpPr/>
            <p:nvPr/>
          </p:nvGrpSpPr>
          <p:grpSpPr>
            <a:xfrm>
              <a:off x="685897" y="1322921"/>
              <a:ext cx="4219473" cy="601502"/>
              <a:chOff x="514555" y="1024413"/>
              <a:chExt cx="4219473" cy="601502"/>
            </a:xfrm>
          </p:grpSpPr>
          <p:sp>
            <p:nvSpPr>
              <p:cNvPr id="393" name="Google Shape;393;p31"/>
              <p:cNvSpPr txBox="1"/>
              <p:nvPr/>
            </p:nvSpPr>
            <p:spPr>
              <a:xfrm>
                <a:off x="514555" y="1024413"/>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Constraint </a:t>
                </a:r>
                <a:r>
                  <a:rPr b="1" lang="es-PE" sz="1600">
                    <a:solidFill>
                      <a:srgbClr val="538CD5"/>
                    </a:solidFill>
                    <a:latin typeface="Calibri"/>
                    <a:ea typeface="Calibri"/>
                    <a:cs typeface="Calibri"/>
                    <a:sym typeface="Calibri"/>
                  </a:rPr>
                  <a:t>UNIQUE</a:t>
                </a:r>
                <a:endParaRPr sz="1600">
                  <a:solidFill>
                    <a:srgbClr val="262626"/>
                  </a:solidFill>
                  <a:latin typeface="Calibri"/>
                  <a:ea typeface="Calibri"/>
                  <a:cs typeface="Calibri"/>
                  <a:sym typeface="Calibri"/>
                </a:endParaRPr>
              </a:p>
            </p:txBody>
          </p:sp>
          <p:sp>
            <p:nvSpPr>
              <p:cNvPr id="394" name="Google Shape;394;p31"/>
              <p:cNvSpPr txBox="1"/>
              <p:nvPr/>
            </p:nvSpPr>
            <p:spPr>
              <a:xfrm>
                <a:off x="514555" y="1379694"/>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a:t>
                </a:r>
                <a:r>
                  <a:rPr lang="es-PE" sz="1600">
                    <a:solidFill>
                      <a:srgbClr val="262626"/>
                    </a:solidFill>
                    <a:latin typeface="Calibri"/>
                    <a:ea typeface="Calibri"/>
                    <a:cs typeface="Calibri"/>
                    <a:sym typeface="Calibri"/>
                  </a:rPr>
                  <a:t>: </a:t>
                </a:r>
                <a:endParaRPr/>
              </a:p>
            </p:txBody>
          </p:sp>
        </p:grpSp>
      </p:grpSp>
    </p:spTree>
  </p:cSld>
  <p:clrMapOvr>
    <a:masterClrMapping/>
  </p:clrMapOvr>
  <mc:AlternateContent>
    <mc:Choice Requires="p14">
      <p:transition spd="slow" p14:dur="700">
        <p:fad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2"/>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DEFINICIÓN DE CAMPOS Y RESTRICCIONES</a:t>
            </a:r>
            <a:endParaRPr/>
          </a:p>
        </p:txBody>
      </p:sp>
      <p:grpSp>
        <p:nvGrpSpPr>
          <p:cNvPr id="401" name="Google Shape;401;p32"/>
          <p:cNvGrpSpPr/>
          <p:nvPr/>
        </p:nvGrpSpPr>
        <p:grpSpPr>
          <a:xfrm>
            <a:off x="465083" y="1332622"/>
            <a:ext cx="8414201" cy="3652710"/>
            <a:chOff x="465083" y="1332622"/>
            <a:chExt cx="8414201" cy="3652710"/>
          </a:xfrm>
        </p:grpSpPr>
        <p:sp>
          <p:nvSpPr>
            <p:cNvPr id="402" name="Google Shape;402;p32"/>
            <p:cNvSpPr txBox="1"/>
            <p:nvPr/>
          </p:nvSpPr>
          <p:spPr>
            <a:xfrm>
              <a:off x="465083" y="1332622"/>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INTEGRIDAD REFERENCIAL EN CASCADA</a:t>
              </a:r>
              <a:endParaRPr sz="1600">
                <a:solidFill>
                  <a:srgbClr val="262626"/>
                </a:solidFill>
                <a:latin typeface="Calibri"/>
                <a:ea typeface="Calibri"/>
                <a:cs typeface="Calibri"/>
                <a:sym typeface="Calibri"/>
              </a:endParaRPr>
            </a:p>
          </p:txBody>
        </p:sp>
        <p:sp>
          <p:nvSpPr>
            <p:cNvPr id="403" name="Google Shape;403;p32"/>
            <p:cNvSpPr/>
            <p:nvPr/>
          </p:nvSpPr>
          <p:spPr>
            <a:xfrm>
              <a:off x="546830" y="2347488"/>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404" name="Google Shape;404;p32"/>
            <p:cNvSpPr/>
            <p:nvPr/>
          </p:nvSpPr>
          <p:spPr>
            <a:xfrm>
              <a:off x="5108703" y="2347488"/>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pic>
          <p:nvPicPr>
            <p:cNvPr id="405" name="Google Shape;405;p32"/>
            <p:cNvPicPr preferRelativeResize="0"/>
            <p:nvPr/>
          </p:nvPicPr>
          <p:blipFill rotWithShape="1">
            <a:blip r:embed="rId3">
              <a:alphaModFix/>
            </a:blip>
            <a:srcRect b="0" l="0" r="0" t="0"/>
            <a:stretch/>
          </p:blipFill>
          <p:spPr>
            <a:xfrm>
              <a:off x="1114314" y="2214484"/>
              <a:ext cx="3886008" cy="1955007"/>
            </a:xfrm>
            <a:prstGeom prst="rect">
              <a:avLst/>
            </a:prstGeom>
            <a:noFill/>
            <a:ln cap="flat" cmpd="sng" w="9525">
              <a:solidFill>
                <a:srgbClr val="366092"/>
              </a:solidFill>
              <a:prstDash val="dash"/>
              <a:round/>
              <a:headEnd len="sm" w="sm" type="none"/>
              <a:tailEnd len="sm" w="sm" type="none"/>
            </a:ln>
          </p:spPr>
        </p:pic>
        <p:pic>
          <p:nvPicPr>
            <p:cNvPr id="406" name="Google Shape;406;p32"/>
            <p:cNvPicPr preferRelativeResize="0"/>
            <p:nvPr/>
          </p:nvPicPr>
          <p:blipFill rotWithShape="1">
            <a:blip r:embed="rId4">
              <a:alphaModFix/>
            </a:blip>
            <a:srcRect b="0" l="0" r="0" t="0"/>
            <a:stretch/>
          </p:blipFill>
          <p:spPr>
            <a:xfrm>
              <a:off x="5640485" y="2214484"/>
              <a:ext cx="3238799" cy="2540396"/>
            </a:xfrm>
            <a:prstGeom prst="rect">
              <a:avLst/>
            </a:prstGeom>
            <a:noFill/>
            <a:ln cap="flat" cmpd="sng" w="9525">
              <a:solidFill>
                <a:srgbClr val="366092"/>
              </a:solidFill>
              <a:prstDash val="dash"/>
              <a:round/>
              <a:headEnd len="sm" w="sm" type="none"/>
              <a:tailEnd len="sm" w="sm" type="none"/>
            </a:ln>
          </p:spPr>
        </p:pic>
        <p:sp>
          <p:nvSpPr>
            <p:cNvPr id="407" name="Google Shape;407;p32"/>
            <p:cNvSpPr/>
            <p:nvPr/>
          </p:nvSpPr>
          <p:spPr>
            <a:xfrm>
              <a:off x="546830" y="4553214"/>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3</a:t>
              </a:r>
              <a:endParaRPr/>
            </a:p>
          </p:txBody>
        </p:sp>
        <p:pic>
          <p:nvPicPr>
            <p:cNvPr id="408" name="Google Shape;408;p32"/>
            <p:cNvPicPr preferRelativeResize="0"/>
            <p:nvPr/>
          </p:nvPicPr>
          <p:blipFill rotWithShape="1">
            <a:blip r:embed="rId5">
              <a:alphaModFix/>
            </a:blip>
            <a:srcRect b="0" l="0" r="0" t="0"/>
            <a:stretch/>
          </p:blipFill>
          <p:spPr>
            <a:xfrm>
              <a:off x="1114314" y="4524427"/>
              <a:ext cx="1568767" cy="460905"/>
            </a:xfrm>
            <a:prstGeom prst="rect">
              <a:avLst/>
            </a:prstGeom>
            <a:noFill/>
            <a:ln cap="flat" cmpd="sng" w="9525">
              <a:solidFill>
                <a:srgbClr val="366092"/>
              </a:solidFill>
              <a:prstDash val="dash"/>
              <a:round/>
              <a:headEnd len="sm" w="sm" type="none"/>
              <a:tailEnd len="sm" w="sm" type="none"/>
            </a:ln>
          </p:spPr>
        </p:pic>
        <p:sp>
          <p:nvSpPr>
            <p:cNvPr id="409" name="Google Shape;409;p32"/>
            <p:cNvSpPr txBox="1"/>
            <p:nvPr/>
          </p:nvSpPr>
          <p:spPr>
            <a:xfrm>
              <a:off x="480449" y="1614935"/>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a:t>
              </a:r>
              <a:r>
                <a:rPr lang="es-PE" sz="1600">
                  <a:solidFill>
                    <a:srgbClr val="262626"/>
                  </a:solidFill>
                  <a:latin typeface="Calibri"/>
                  <a:ea typeface="Calibri"/>
                  <a:cs typeface="Calibri"/>
                  <a:sym typeface="Calibri"/>
                </a:rPr>
                <a:t>: </a:t>
              </a:r>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3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6" name="Google Shape;416;p33"/>
          <p:cNvSpPr/>
          <p:nvPr/>
        </p:nvSpPr>
        <p:spPr>
          <a:xfrm>
            <a:off x="424252" y="3703125"/>
            <a:ext cx="7966170" cy="86793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INGRESO DE REGISTROS VALIDANDO CONSTRAINTS MEDIANTE LA SENTENCIA INSERT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34"/>
          <p:cNvSpPr/>
          <p:nvPr/>
        </p:nvSpPr>
        <p:spPr>
          <a:xfrm>
            <a:off x="407875" y="320830"/>
            <a:ext cx="8012918"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INGRESO DE REGISTROS VALIDANDO CONSTRAINTS MEDIANTE LA SENTENCIA INSERT</a:t>
            </a:r>
            <a:endParaRPr/>
          </a:p>
        </p:txBody>
      </p:sp>
      <p:sp>
        <p:nvSpPr>
          <p:cNvPr id="423" name="Google Shape;423;p34"/>
          <p:cNvSpPr txBox="1"/>
          <p:nvPr/>
        </p:nvSpPr>
        <p:spPr>
          <a:xfrm>
            <a:off x="1556341" y="1497163"/>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Constraint </a:t>
            </a:r>
            <a:r>
              <a:rPr b="1" lang="es-PE" sz="1600">
                <a:solidFill>
                  <a:srgbClr val="538CD5"/>
                </a:solidFill>
                <a:latin typeface="Calibri"/>
                <a:ea typeface="Calibri"/>
                <a:cs typeface="Calibri"/>
                <a:sym typeface="Calibri"/>
              </a:rPr>
              <a:t>DEFAULT</a:t>
            </a:r>
            <a:endParaRPr sz="1600">
              <a:solidFill>
                <a:srgbClr val="262626"/>
              </a:solidFill>
              <a:latin typeface="Calibri"/>
              <a:ea typeface="Calibri"/>
              <a:cs typeface="Calibri"/>
              <a:sym typeface="Calibri"/>
            </a:endParaRPr>
          </a:p>
        </p:txBody>
      </p:sp>
      <p:pic>
        <p:nvPicPr>
          <p:cNvPr id="424" name="Google Shape;424;p34"/>
          <p:cNvPicPr preferRelativeResize="0"/>
          <p:nvPr/>
        </p:nvPicPr>
        <p:blipFill rotWithShape="1">
          <a:blip r:embed="rId3">
            <a:alphaModFix/>
          </a:blip>
          <a:srcRect b="0" l="0" r="0" t="0"/>
          <a:stretch/>
        </p:blipFill>
        <p:spPr>
          <a:xfrm>
            <a:off x="1556341" y="2271259"/>
            <a:ext cx="6031317" cy="2138900"/>
          </a:xfrm>
          <a:prstGeom prst="rect">
            <a:avLst/>
          </a:prstGeom>
          <a:noFill/>
          <a:ln cap="flat" cmpd="sng" w="9525">
            <a:solidFill>
              <a:srgbClr val="366092"/>
            </a:solidFill>
            <a:prstDash val="dash"/>
            <a:round/>
            <a:headEnd len="sm" w="sm" type="none"/>
            <a:tailEnd len="sm" w="sm" type="none"/>
          </a:ln>
        </p:spPr>
      </p:pic>
      <p:sp>
        <p:nvSpPr>
          <p:cNvPr id="425" name="Google Shape;425;p34"/>
          <p:cNvSpPr txBox="1"/>
          <p:nvPr/>
        </p:nvSpPr>
        <p:spPr>
          <a:xfrm>
            <a:off x="1556340" y="1846803"/>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 de validación</a:t>
            </a:r>
            <a:r>
              <a:rPr lang="es-PE" sz="1600">
                <a:solidFill>
                  <a:srgbClr val="262626"/>
                </a:solidFill>
                <a:latin typeface="Calibri"/>
                <a:ea typeface="Calibri"/>
                <a:cs typeface="Calibri"/>
                <a:sym typeface="Calibri"/>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5"/>
          <p:cNvSpPr/>
          <p:nvPr/>
        </p:nvSpPr>
        <p:spPr>
          <a:xfrm>
            <a:off x="407875" y="320830"/>
            <a:ext cx="8198576"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INGRESO DE REGISTROS VALIDANDO CONSTRAINTS MEDIANTE LA SENTENCIA INSERT</a:t>
            </a:r>
            <a:endParaRPr/>
          </a:p>
        </p:txBody>
      </p:sp>
      <p:sp>
        <p:nvSpPr>
          <p:cNvPr id="432" name="Google Shape;432;p35"/>
          <p:cNvSpPr txBox="1"/>
          <p:nvPr/>
        </p:nvSpPr>
        <p:spPr>
          <a:xfrm>
            <a:off x="1026917" y="1183706"/>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Constraint </a:t>
            </a:r>
            <a:r>
              <a:rPr b="1" lang="es-PE" sz="1600">
                <a:solidFill>
                  <a:srgbClr val="538CD5"/>
                </a:solidFill>
                <a:latin typeface="Calibri"/>
                <a:ea typeface="Calibri"/>
                <a:cs typeface="Calibri"/>
                <a:sym typeface="Calibri"/>
              </a:rPr>
              <a:t>CHECK</a:t>
            </a:r>
            <a:endParaRPr sz="1600">
              <a:solidFill>
                <a:srgbClr val="262626"/>
              </a:solidFill>
              <a:latin typeface="Calibri"/>
              <a:ea typeface="Calibri"/>
              <a:cs typeface="Calibri"/>
              <a:sym typeface="Calibri"/>
            </a:endParaRPr>
          </a:p>
        </p:txBody>
      </p:sp>
      <p:pic>
        <p:nvPicPr>
          <p:cNvPr id="433" name="Google Shape;433;p35"/>
          <p:cNvPicPr preferRelativeResize="0"/>
          <p:nvPr/>
        </p:nvPicPr>
        <p:blipFill rotWithShape="1">
          <a:blip r:embed="rId3">
            <a:alphaModFix/>
          </a:blip>
          <a:srcRect b="0" l="0" r="0" t="0"/>
          <a:stretch/>
        </p:blipFill>
        <p:spPr>
          <a:xfrm>
            <a:off x="3821852" y="3519276"/>
            <a:ext cx="4784599" cy="1526439"/>
          </a:xfrm>
          <a:prstGeom prst="rect">
            <a:avLst/>
          </a:prstGeom>
          <a:noFill/>
          <a:ln cap="flat" cmpd="sng" w="9525">
            <a:solidFill>
              <a:srgbClr val="366092"/>
            </a:solidFill>
            <a:prstDash val="dash"/>
            <a:round/>
            <a:headEnd len="sm" w="sm" type="none"/>
            <a:tailEnd len="sm" w="sm" type="none"/>
          </a:ln>
        </p:spPr>
      </p:pic>
      <p:sp>
        <p:nvSpPr>
          <p:cNvPr id="434" name="Google Shape;434;p35"/>
          <p:cNvSpPr/>
          <p:nvPr/>
        </p:nvSpPr>
        <p:spPr>
          <a:xfrm>
            <a:off x="962935" y="2447755"/>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435" name="Google Shape;435;p35"/>
          <p:cNvSpPr/>
          <p:nvPr/>
        </p:nvSpPr>
        <p:spPr>
          <a:xfrm>
            <a:off x="3305325" y="4080829"/>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pic>
        <p:nvPicPr>
          <p:cNvPr id="436" name="Google Shape;436;p35"/>
          <p:cNvPicPr preferRelativeResize="0"/>
          <p:nvPr/>
        </p:nvPicPr>
        <p:blipFill rotWithShape="1">
          <a:blip r:embed="rId4">
            <a:alphaModFix/>
          </a:blip>
          <a:srcRect b="0" l="0" r="0" t="0"/>
          <a:stretch/>
        </p:blipFill>
        <p:spPr>
          <a:xfrm>
            <a:off x="1475297" y="2076906"/>
            <a:ext cx="4490225" cy="1145031"/>
          </a:xfrm>
          <a:prstGeom prst="rect">
            <a:avLst/>
          </a:prstGeom>
          <a:noFill/>
          <a:ln cap="flat" cmpd="sng" w="9525">
            <a:solidFill>
              <a:srgbClr val="366092"/>
            </a:solidFill>
            <a:prstDash val="dash"/>
            <a:round/>
            <a:headEnd len="sm" w="sm" type="none"/>
            <a:tailEnd len="sm" w="sm" type="none"/>
          </a:ln>
        </p:spPr>
      </p:pic>
      <p:sp>
        <p:nvSpPr>
          <p:cNvPr id="437" name="Google Shape;437;p35"/>
          <p:cNvSpPr txBox="1"/>
          <p:nvPr/>
        </p:nvSpPr>
        <p:spPr>
          <a:xfrm>
            <a:off x="1026917" y="1533346"/>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 de validación</a:t>
            </a:r>
            <a:r>
              <a:rPr lang="es-PE" sz="1600">
                <a:solidFill>
                  <a:srgbClr val="262626"/>
                </a:solidFill>
                <a:latin typeface="Calibri"/>
                <a:ea typeface="Calibri"/>
                <a:cs typeface="Calibri"/>
                <a:sym typeface="Calibri"/>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36"/>
          <p:cNvSpPr/>
          <p:nvPr/>
        </p:nvSpPr>
        <p:spPr>
          <a:xfrm>
            <a:off x="407875" y="320830"/>
            <a:ext cx="8260988"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INGRESO DE REGISTROS VALIDANDO CONSTRAINTS MEDIANTE LA SENTENCIA INSERT</a:t>
            </a:r>
            <a:endParaRPr/>
          </a:p>
        </p:txBody>
      </p:sp>
      <p:sp>
        <p:nvSpPr>
          <p:cNvPr id="444" name="Google Shape;444;p36"/>
          <p:cNvSpPr txBox="1"/>
          <p:nvPr/>
        </p:nvSpPr>
        <p:spPr>
          <a:xfrm>
            <a:off x="1022415" y="1573837"/>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Constraint </a:t>
            </a:r>
            <a:r>
              <a:rPr b="1" lang="es-PE" sz="1600">
                <a:solidFill>
                  <a:srgbClr val="538CD5"/>
                </a:solidFill>
                <a:latin typeface="Calibri"/>
                <a:ea typeface="Calibri"/>
                <a:cs typeface="Calibri"/>
                <a:sym typeface="Calibri"/>
              </a:rPr>
              <a:t>UNIQUE</a:t>
            </a:r>
            <a:endParaRPr sz="1400">
              <a:solidFill>
                <a:srgbClr val="262626"/>
              </a:solidFill>
              <a:latin typeface="Calibri"/>
              <a:ea typeface="Calibri"/>
              <a:cs typeface="Calibri"/>
              <a:sym typeface="Calibri"/>
            </a:endParaRPr>
          </a:p>
        </p:txBody>
      </p:sp>
      <p:pic>
        <p:nvPicPr>
          <p:cNvPr id="445" name="Google Shape;445;p36"/>
          <p:cNvPicPr preferRelativeResize="0"/>
          <p:nvPr/>
        </p:nvPicPr>
        <p:blipFill rotWithShape="1">
          <a:blip r:embed="rId3">
            <a:alphaModFix/>
          </a:blip>
          <a:srcRect b="0" l="0" r="0" t="0"/>
          <a:stretch/>
        </p:blipFill>
        <p:spPr>
          <a:xfrm>
            <a:off x="1588515" y="2428174"/>
            <a:ext cx="3682493" cy="764784"/>
          </a:xfrm>
          <a:prstGeom prst="rect">
            <a:avLst/>
          </a:prstGeom>
          <a:noFill/>
          <a:ln cap="flat" cmpd="sng" w="9525">
            <a:solidFill>
              <a:srgbClr val="366092"/>
            </a:solidFill>
            <a:prstDash val="dash"/>
            <a:round/>
            <a:headEnd len="sm" w="sm" type="none"/>
            <a:tailEnd len="sm" w="sm" type="none"/>
          </a:ln>
        </p:spPr>
      </p:pic>
      <p:sp>
        <p:nvSpPr>
          <p:cNvPr id="446" name="Google Shape;446;p36"/>
          <p:cNvSpPr/>
          <p:nvPr/>
        </p:nvSpPr>
        <p:spPr>
          <a:xfrm>
            <a:off x="1051535" y="2608900"/>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447" name="Google Shape;447;p36"/>
          <p:cNvSpPr/>
          <p:nvPr/>
        </p:nvSpPr>
        <p:spPr>
          <a:xfrm>
            <a:off x="1431805" y="3678305"/>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grpSp>
        <p:nvGrpSpPr>
          <p:cNvPr id="448" name="Google Shape;448;p36"/>
          <p:cNvGrpSpPr/>
          <p:nvPr/>
        </p:nvGrpSpPr>
        <p:grpSpPr>
          <a:xfrm>
            <a:off x="1901629" y="3406427"/>
            <a:ext cx="6767234" cy="947088"/>
            <a:chOff x="1836892" y="3406427"/>
            <a:chExt cx="6767234" cy="947088"/>
          </a:xfrm>
        </p:grpSpPr>
        <p:sp>
          <p:nvSpPr>
            <p:cNvPr id="449" name="Google Shape;449;p36"/>
            <p:cNvSpPr txBox="1"/>
            <p:nvPr/>
          </p:nvSpPr>
          <p:spPr>
            <a:xfrm>
              <a:off x="1836892" y="3406427"/>
              <a:ext cx="468626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800">
                  <a:solidFill>
                    <a:schemeClr val="dk1"/>
                  </a:solidFill>
                  <a:latin typeface="Calibri"/>
                  <a:ea typeface="Calibri"/>
                  <a:cs typeface="Calibri"/>
                  <a:sym typeface="Calibri"/>
                </a:rPr>
                <a:t>Observar el error por validación del constraint.</a:t>
              </a:r>
              <a:endParaRPr/>
            </a:p>
          </p:txBody>
        </p:sp>
        <p:pic>
          <p:nvPicPr>
            <p:cNvPr id="450" name="Google Shape;450;p36"/>
            <p:cNvPicPr preferRelativeResize="0"/>
            <p:nvPr/>
          </p:nvPicPr>
          <p:blipFill rotWithShape="1">
            <a:blip r:embed="rId4">
              <a:alphaModFix/>
            </a:blip>
            <a:srcRect b="0" l="0" r="0" t="0"/>
            <a:stretch/>
          </p:blipFill>
          <p:spPr>
            <a:xfrm>
              <a:off x="1836892" y="3694839"/>
              <a:ext cx="6767234" cy="658676"/>
            </a:xfrm>
            <a:prstGeom prst="rect">
              <a:avLst/>
            </a:prstGeom>
            <a:noFill/>
            <a:ln>
              <a:noFill/>
            </a:ln>
          </p:spPr>
        </p:pic>
      </p:grpSp>
      <p:sp>
        <p:nvSpPr>
          <p:cNvPr id="451" name="Google Shape;451;p36"/>
          <p:cNvSpPr txBox="1"/>
          <p:nvPr/>
        </p:nvSpPr>
        <p:spPr>
          <a:xfrm>
            <a:off x="1022414" y="1877775"/>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 de validación</a:t>
            </a:r>
            <a:r>
              <a:rPr lang="es-PE" sz="1400">
                <a:solidFill>
                  <a:srgbClr val="262626"/>
                </a:solidFill>
                <a:latin typeface="Calibri"/>
                <a:ea typeface="Calibri"/>
                <a:cs typeface="Calibri"/>
                <a:sym typeface="Calibri"/>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37"/>
          <p:cNvSpPr/>
          <p:nvPr/>
        </p:nvSpPr>
        <p:spPr>
          <a:xfrm>
            <a:off x="407875" y="320830"/>
            <a:ext cx="834216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INGRESO DE REGISTROS VALIDANDO CONSTRAINTS MEDIANTE LA SENTENCIA INSERT</a:t>
            </a:r>
            <a:endParaRPr/>
          </a:p>
        </p:txBody>
      </p:sp>
      <p:sp>
        <p:nvSpPr>
          <p:cNvPr id="458" name="Google Shape;458;p37"/>
          <p:cNvSpPr txBox="1"/>
          <p:nvPr/>
        </p:nvSpPr>
        <p:spPr>
          <a:xfrm>
            <a:off x="673108" y="1287807"/>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INTEGRIDAD REFERENCIAL EN CASCADA</a:t>
            </a:r>
            <a:endParaRPr sz="1400">
              <a:solidFill>
                <a:srgbClr val="262626"/>
              </a:solidFill>
              <a:latin typeface="Calibri"/>
              <a:ea typeface="Calibri"/>
              <a:cs typeface="Calibri"/>
              <a:sym typeface="Calibri"/>
            </a:endParaRPr>
          </a:p>
        </p:txBody>
      </p:sp>
      <p:sp>
        <p:nvSpPr>
          <p:cNvPr id="459" name="Google Shape;459;p37"/>
          <p:cNvSpPr/>
          <p:nvPr/>
        </p:nvSpPr>
        <p:spPr>
          <a:xfrm>
            <a:off x="689624" y="2166871"/>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460" name="Google Shape;460;p37"/>
          <p:cNvSpPr/>
          <p:nvPr/>
        </p:nvSpPr>
        <p:spPr>
          <a:xfrm>
            <a:off x="4223938" y="2266509"/>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pic>
        <p:nvPicPr>
          <p:cNvPr id="461" name="Google Shape;461;p37"/>
          <p:cNvPicPr preferRelativeResize="0"/>
          <p:nvPr/>
        </p:nvPicPr>
        <p:blipFill rotWithShape="1">
          <a:blip r:embed="rId3">
            <a:alphaModFix/>
          </a:blip>
          <a:srcRect b="0" l="0" r="0" t="0"/>
          <a:stretch/>
        </p:blipFill>
        <p:spPr>
          <a:xfrm>
            <a:off x="1222081" y="2093665"/>
            <a:ext cx="2807844" cy="2872595"/>
          </a:xfrm>
          <a:prstGeom prst="rect">
            <a:avLst/>
          </a:prstGeom>
          <a:noFill/>
          <a:ln cap="flat" cmpd="sng" w="9525">
            <a:solidFill>
              <a:srgbClr val="366092"/>
            </a:solidFill>
            <a:prstDash val="dash"/>
            <a:round/>
            <a:headEnd len="sm" w="sm" type="none"/>
            <a:tailEnd len="sm" w="sm" type="none"/>
          </a:ln>
        </p:spPr>
      </p:pic>
      <p:pic>
        <p:nvPicPr>
          <p:cNvPr id="462" name="Google Shape;462;p37"/>
          <p:cNvPicPr preferRelativeResize="0"/>
          <p:nvPr/>
        </p:nvPicPr>
        <p:blipFill rotWithShape="1">
          <a:blip r:embed="rId4">
            <a:alphaModFix/>
          </a:blip>
          <a:srcRect b="0" l="0" r="0" t="0"/>
          <a:stretch/>
        </p:blipFill>
        <p:spPr>
          <a:xfrm>
            <a:off x="4740842" y="3051449"/>
            <a:ext cx="4009196" cy="414889"/>
          </a:xfrm>
          <a:prstGeom prst="rect">
            <a:avLst/>
          </a:prstGeom>
          <a:noFill/>
          <a:ln cap="flat" cmpd="sng" w="9525">
            <a:solidFill>
              <a:srgbClr val="366092"/>
            </a:solidFill>
            <a:prstDash val="dash"/>
            <a:round/>
            <a:headEnd len="sm" w="sm" type="none"/>
            <a:tailEnd len="sm" w="sm" type="none"/>
          </a:ln>
        </p:spPr>
      </p:pic>
      <p:sp>
        <p:nvSpPr>
          <p:cNvPr id="463" name="Google Shape;463;p37"/>
          <p:cNvSpPr txBox="1"/>
          <p:nvPr/>
        </p:nvSpPr>
        <p:spPr>
          <a:xfrm>
            <a:off x="4740842" y="1991122"/>
            <a:ext cx="4009196" cy="954107"/>
          </a:xfrm>
          <a:prstGeom prst="rect">
            <a:avLst/>
          </a:prstGeom>
          <a:noFill/>
          <a:ln>
            <a:noFill/>
          </a:ln>
        </p:spPr>
        <p:txBody>
          <a:bodyPr anchorCtr="0" anchor="t" bIns="45700" lIns="91425" spcFirstLastPara="1" rIns="91425" wrap="square" tIns="45700">
            <a:spAutoFit/>
          </a:bodyPr>
          <a:lstStyle/>
          <a:p>
            <a:pPr indent="-182563" lvl="0" marL="182563" marR="0" rtl="0" algn="l">
              <a:spcBef>
                <a:spcPts val="0"/>
              </a:spcBef>
              <a:spcAft>
                <a:spcPts val="0"/>
              </a:spcAft>
              <a:buClr>
                <a:schemeClr val="dk1"/>
              </a:buClr>
              <a:buSzPts val="1400"/>
              <a:buFont typeface="Arial"/>
              <a:buChar char="•"/>
            </a:pPr>
            <a:r>
              <a:rPr lang="es-PE" sz="1400">
                <a:solidFill>
                  <a:schemeClr val="dk1"/>
                </a:solidFill>
                <a:latin typeface="Calibri"/>
                <a:ea typeface="Calibri"/>
                <a:cs typeface="Calibri"/>
                <a:sym typeface="Calibri"/>
              </a:rPr>
              <a:t>El </a:t>
            </a:r>
            <a:r>
              <a:rPr b="1" lang="es-PE" sz="1400">
                <a:solidFill>
                  <a:schemeClr val="dk1"/>
                </a:solidFill>
                <a:latin typeface="Calibri"/>
                <a:ea typeface="Calibri"/>
                <a:cs typeface="Calibri"/>
                <a:sym typeface="Calibri"/>
              </a:rPr>
              <a:t>cliente 01 </a:t>
            </a:r>
            <a:r>
              <a:rPr lang="es-PE" sz="1400">
                <a:solidFill>
                  <a:schemeClr val="dk1"/>
                </a:solidFill>
                <a:latin typeface="Calibri"/>
                <a:ea typeface="Calibri"/>
                <a:cs typeface="Calibri"/>
                <a:sym typeface="Calibri"/>
              </a:rPr>
              <a:t>de la tabla “</a:t>
            </a:r>
            <a:r>
              <a:rPr b="1" lang="es-PE" sz="1400">
                <a:solidFill>
                  <a:schemeClr val="dk1"/>
                </a:solidFill>
                <a:latin typeface="Calibri"/>
                <a:ea typeface="Calibri"/>
                <a:cs typeface="Calibri"/>
                <a:sym typeface="Calibri"/>
              </a:rPr>
              <a:t>CLIENTE2</a:t>
            </a:r>
            <a:r>
              <a:rPr lang="es-PE" sz="1400">
                <a:solidFill>
                  <a:schemeClr val="dk1"/>
                </a:solidFill>
                <a:latin typeface="Calibri"/>
                <a:ea typeface="Calibri"/>
                <a:cs typeface="Calibri"/>
                <a:sym typeface="Calibri"/>
              </a:rPr>
              <a:t>” tiene cuatro registros relacionados en la tabla “</a:t>
            </a:r>
            <a:r>
              <a:rPr b="1" lang="es-PE" sz="1400">
                <a:solidFill>
                  <a:schemeClr val="dk1"/>
                </a:solidFill>
                <a:latin typeface="Calibri"/>
                <a:ea typeface="Calibri"/>
                <a:cs typeface="Calibri"/>
                <a:sym typeface="Calibri"/>
              </a:rPr>
              <a:t>PEDIDO2</a:t>
            </a:r>
            <a:r>
              <a:rPr lang="es-PE" sz="1400">
                <a:solidFill>
                  <a:schemeClr val="dk1"/>
                </a:solidFill>
                <a:latin typeface="Calibri"/>
                <a:ea typeface="Calibri"/>
                <a:cs typeface="Calibri"/>
                <a:sym typeface="Calibri"/>
              </a:rPr>
              <a:t>”.</a:t>
            </a:r>
            <a:endParaRPr/>
          </a:p>
          <a:p>
            <a:pPr indent="-93663" lvl="0" marL="182563" marR="0" rtl="0" algn="l">
              <a:spcBef>
                <a:spcPts val="0"/>
              </a:spcBef>
              <a:spcAft>
                <a:spcPts val="0"/>
              </a:spcAft>
              <a:buClr>
                <a:schemeClr val="dk1"/>
              </a:buClr>
              <a:buSzPts val="1400"/>
              <a:buFont typeface="Arial"/>
              <a:buNone/>
            </a:pPr>
            <a:r>
              <a:t/>
            </a:r>
            <a:endParaRPr sz="14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400"/>
              <a:buFont typeface="Arial"/>
              <a:buChar char="•"/>
            </a:pPr>
            <a:r>
              <a:rPr lang="es-PE" sz="1400">
                <a:solidFill>
                  <a:schemeClr val="dk1"/>
                </a:solidFill>
                <a:latin typeface="Calibri"/>
                <a:ea typeface="Calibri"/>
                <a:cs typeface="Calibri"/>
                <a:sym typeface="Calibri"/>
              </a:rPr>
              <a:t>Cambiar el código del </a:t>
            </a:r>
            <a:r>
              <a:rPr b="1" lang="es-PE" sz="1400">
                <a:solidFill>
                  <a:schemeClr val="dk1"/>
                </a:solidFill>
                <a:latin typeface="Calibri"/>
                <a:ea typeface="Calibri"/>
                <a:cs typeface="Calibri"/>
                <a:sym typeface="Calibri"/>
              </a:rPr>
              <a:t>cliente 01 </a:t>
            </a:r>
            <a:r>
              <a:rPr lang="es-PE" sz="1400">
                <a:solidFill>
                  <a:schemeClr val="dk1"/>
                </a:solidFill>
                <a:latin typeface="Calibri"/>
                <a:ea typeface="Calibri"/>
                <a:cs typeface="Calibri"/>
                <a:sym typeface="Calibri"/>
              </a:rPr>
              <a:t>por </a:t>
            </a:r>
            <a:r>
              <a:rPr b="1" lang="es-PE" sz="1400">
                <a:solidFill>
                  <a:schemeClr val="dk1"/>
                </a:solidFill>
                <a:latin typeface="Calibri"/>
                <a:ea typeface="Calibri"/>
                <a:cs typeface="Calibri"/>
                <a:sym typeface="Calibri"/>
              </a:rPr>
              <a:t>29</a:t>
            </a:r>
            <a:endParaRPr sz="1400">
              <a:solidFill>
                <a:schemeClr val="dk1"/>
              </a:solidFill>
              <a:latin typeface="Calibri"/>
              <a:ea typeface="Calibri"/>
              <a:cs typeface="Calibri"/>
              <a:sym typeface="Calibri"/>
            </a:endParaRPr>
          </a:p>
        </p:txBody>
      </p:sp>
      <p:sp>
        <p:nvSpPr>
          <p:cNvPr id="464" name="Google Shape;464;p37"/>
          <p:cNvSpPr/>
          <p:nvPr/>
        </p:nvSpPr>
        <p:spPr>
          <a:xfrm>
            <a:off x="4223938" y="3057227"/>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3</a:t>
            </a:r>
            <a:endParaRPr/>
          </a:p>
        </p:txBody>
      </p:sp>
      <p:sp>
        <p:nvSpPr>
          <p:cNvPr id="465" name="Google Shape;465;p37"/>
          <p:cNvSpPr/>
          <p:nvPr/>
        </p:nvSpPr>
        <p:spPr>
          <a:xfrm>
            <a:off x="4223938" y="3672401"/>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4</a:t>
            </a:r>
            <a:endParaRPr/>
          </a:p>
        </p:txBody>
      </p:sp>
      <p:pic>
        <p:nvPicPr>
          <p:cNvPr id="466" name="Google Shape;466;p37"/>
          <p:cNvPicPr preferRelativeResize="0"/>
          <p:nvPr/>
        </p:nvPicPr>
        <p:blipFill rotWithShape="1">
          <a:blip r:embed="rId5">
            <a:alphaModFix/>
          </a:blip>
          <a:srcRect b="0" l="0" r="0" t="0"/>
          <a:stretch/>
        </p:blipFill>
        <p:spPr>
          <a:xfrm>
            <a:off x="4740842" y="3611329"/>
            <a:ext cx="1788545" cy="525476"/>
          </a:xfrm>
          <a:prstGeom prst="rect">
            <a:avLst/>
          </a:prstGeom>
          <a:noFill/>
          <a:ln cap="flat" cmpd="sng" w="9525">
            <a:solidFill>
              <a:srgbClr val="366092"/>
            </a:solidFill>
            <a:prstDash val="dash"/>
            <a:round/>
            <a:headEnd len="sm" w="sm" type="none"/>
            <a:tailEnd len="sm" w="sm" type="none"/>
          </a:ln>
        </p:spPr>
      </p:pic>
      <p:sp>
        <p:nvSpPr>
          <p:cNvPr id="467" name="Google Shape;467;p37"/>
          <p:cNvSpPr txBox="1"/>
          <p:nvPr/>
        </p:nvSpPr>
        <p:spPr>
          <a:xfrm>
            <a:off x="4740842" y="4259321"/>
            <a:ext cx="4009196"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400">
                <a:solidFill>
                  <a:schemeClr val="dk1"/>
                </a:solidFill>
                <a:latin typeface="Calibri"/>
                <a:ea typeface="Calibri"/>
                <a:cs typeface="Calibri"/>
                <a:sym typeface="Calibri"/>
              </a:rPr>
              <a:t>Al existir la opción “</a:t>
            </a:r>
            <a:r>
              <a:rPr b="1" lang="es-PE" sz="1400">
                <a:solidFill>
                  <a:schemeClr val="dk1"/>
                </a:solidFill>
                <a:latin typeface="Calibri"/>
                <a:ea typeface="Calibri"/>
                <a:cs typeface="Calibri"/>
                <a:sym typeface="Calibri"/>
              </a:rPr>
              <a:t>ON UPDATE CASCADE</a:t>
            </a:r>
            <a:r>
              <a:rPr lang="es-PE" sz="1400">
                <a:solidFill>
                  <a:schemeClr val="dk1"/>
                </a:solidFill>
                <a:latin typeface="Calibri"/>
                <a:ea typeface="Calibri"/>
                <a:cs typeface="Calibri"/>
                <a:sym typeface="Calibri"/>
              </a:rPr>
              <a:t>”, la acción de actualización en la tabla “</a:t>
            </a:r>
            <a:r>
              <a:rPr b="1" lang="es-PE" sz="1400">
                <a:solidFill>
                  <a:schemeClr val="dk1"/>
                </a:solidFill>
                <a:latin typeface="Calibri"/>
                <a:ea typeface="Calibri"/>
                <a:cs typeface="Calibri"/>
                <a:sym typeface="Calibri"/>
              </a:rPr>
              <a:t>CLIENTE2</a:t>
            </a:r>
            <a:r>
              <a:rPr lang="es-PE" sz="1400">
                <a:solidFill>
                  <a:schemeClr val="dk1"/>
                </a:solidFill>
                <a:latin typeface="Calibri"/>
                <a:ea typeface="Calibri"/>
                <a:cs typeface="Calibri"/>
                <a:sym typeface="Calibri"/>
              </a:rPr>
              <a:t>” se transmitió en Cascada sobre la tabla hija “</a:t>
            </a:r>
            <a:r>
              <a:rPr b="1" lang="es-PE" sz="1400">
                <a:solidFill>
                  <a:schemeClr val="dk1"/>
                </a:solidFill>
                <a:latin typeface="Calibri"/>
                <a:ea typeface="Calibri"/>
                <a:cs typeface="Calibri"/>
                <a:sym typeface="Calibri"/>
              </a:rPr>
              <a:t>PEDIDO2</a:t>
            </a:r>
            <a:r>
              <a:rPr lang="es-PE" sz="1400">
                <a:solidFill>
                  <a:schemeClr val="dk1"/>
                </a:solidFill>
                <a:latin typeface="Calibri"/>
                <a:ea typeface="Calibri"/>
                <a:cs typeface="Calibri"/>
                <a:sym typeface="Calibri"/>
              </a:rPr>
              <a:t>”.</a:t>
            </a:r>
            <a:endParaRPr/>
          </a:p>
        </p:txBody>
      </p:sp>
      <p:sp>
        <p:nvSpPr>
          <p:cNvPr id="468" name="Google Shape;468;p37"/>
          <p:cNvSpPr/>
          <p:nvPr/>
        </p:nvSpPr>
        <p:spPr>
          <a:xfrm>
            <a:off x="4223938" y="4426987"/>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5</a:t>
            </a:r>
            <a:endParaRPr/>
          </a:p>
        </p:txBody>
      </p:sp>
      <p:sp>
        <p:nvSpPr>
          <p:cNvPr id="469" name="Google Shape;469;p37"/>
          <p:cNvSpPr txBox="1"/>
          <p:nvPr/>
        </p:nvSpPr>
        <p:spPr>
          <a:xfrm>
            <a:off x="673109" y="1637107"/>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 de validación</a:t>
            </a:r>
            <a:r>
              <a:rPr lang="es-PE" sz="1400">
                <a:solidFill>
                  <a:srgbClr val="262626"/>
                </a:solidFill>
                <a:latin typeface="Calibri"/>
                <a:ea typeface="Calibri"/>
                <a:cs typeface="Calibri"/>
                <a:sym typeface="Calibri"/>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38"/>
          <p:cNvSpPr/>
          <p:nvPr/>
        </p:nvSpPr>
        <p:spPr>
          <a:xfrm>
            <a:off x="407875" y="320830"/>
            <a:ext cx="839530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INGRESO DE REGISTROS VALIDANDO CONSTRAINTS MEDIANTE LA SENTENCIA INSERT</a:t>
            </a:r>
            <a:endParaRPr/>
          </a:p>
        </p:txBody>
      </p:sp>
      <p:sp>
        <p:nvSpPr>
          <p:cNvPr id="476" name="Google Shape;476;p38"/>
          <p:cNvSpPr txBox="1"/>
          <p:nvPr/>
        </p:nvSpPr>
        <p:spPr>
          <a:xfrm>
            <a:off x="838751" y="1274274"/>
            <a:ext cx="4219473"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INTEGRIDAD REFERENCIAL EN CASCADA</a:t>
            </a:r>
            <a:endParaRPr sz="1200">
              <a:solidFill>
                <a:srgbClr val="262626"/>
              </a:solidFill>
              <a:latin typeface="Calibri"/>
              <a:ea typeface="Calibri"/>
              <a:cs typeface="Calibri"/>
              <a:sym typeface="Calibri"/>
            </a:endParaRPr>
          </a:p>
        </p:txBody>
      </p:sp>
      <p:sp>
        <p:nvSpPr>
          <p:cNvPr id="477" name="Google Shape;477;p38"/>
          <p:cNvSpPr/>
          <p:nvPr/>
        </p:nvSpPr>
        <p:spPr>
          <a:xfrm>
            <a:off x="770418" y="2356663"/>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1</a:t>
            </a:r>
            <a:endParaRPr/>
          </a:p>
        </p:txBody>
      </p:sp>
      <p:sp>
        <p:nvSpPr>
          <p:cNvPr id="478" name="Google Shape;478;p38"/>
          <p:cNvSpPr/>
          <p:nvPr/>
        </p:nvSpPr>
        <p:spPr>
          <a:xfrm>
            <a:off x="4126039" y="2282627"/>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2</a:t>
            </a:r>
            <a:endParaRPr/>
          </a:p>
        </p:txBody>
      </p:sp>
      <p:pic>
        <p:nvPicPr>
          <p:cNvPr id="479" name="Google Shape;479;p38"/>
          <p:cNvPicPr preferRelativeResize="0"/>
          <p:nvPr/>
        </p:nvPicPr>
        <p:blipFill rotWithShape="1">
          <a:blip r:embed="rId3">
            <a:alphaModFix/>
          </a:blip>
          <a:srcRect b="0" l="0" r="0" t="0"/>
          <a:stretch/>
        </p:blipFill>
        <p:spPr>
          <a:xfrm>
            <a:off x="1304450" y="2041439"/>
            <a:ext cx="2639682" cy="2872595"/>
          </a:xfrm>
          <a:prstGeom prst="rect">
            <a:avLst/>
          </a:prstGeom>
          <a:noFill/>
          <a:ln cap="flat" cmpd="sng" w="9525">
            <a:solidFill>
              <a:srgbClr val="366092"/>
            </a:solidFill>
            <a:prstDash val="dash"/>
            <a:round/>
            <a:headEnd len="sm" w="sm" type="none"/>
            <a:tailEnd len="sm" w="sm" type="none"/>
          </a:ln>
        </p:spPr>
      </p:pic>
      <p:pic>
        <p:nvPicPr>
          <p:cNvPr id="480" name="Google Shape;480;p38"/>
          <p:cNvPicPr preferRelativeResize="0"/>
          <p:nvPr/>
        </p:nvPicPr>
        <p:blipFill rotWithShape="1">
          <a:blip r:embed="rId4">
            <a:alphaModFix/>
          </a:blip>
          <a:srcRect b="0" l="0" r="0" t="0"/>
          <a:stretch/>
        </p:blipFill>
        <p:spPr>
          <a:xfrm>
            <a:off x="4611755" y="3169694"/>
            <a:ext cx="3359846" cy="798907"/>
          </a:xfrm>
          <a:prstGeom prst="rect">
            <a:avLst/>
          </a:prstGeom>
          <a:noFill/>
          <a:ln cap="flat" cmpd="sng" w="9525">
            <a:solidFill>
              <a:srgbClr val="366092"/>
            </a:solidFill>
            <a:prstDash val="dash"/>
            <a:round/>
            <a:headEnd len="sm" w="sm" type="none"/>
            <a:tailEnd len="sm" w="sm" type="none"/>
          </a:ln>
        </p:spPr>
      </p:pic>
      <p:sp>
        <p:nvSpPr>
          <p:cNvPr id="481" name="Google Shape;481;p38"/>
          <p:cNvSpPr/>
          <p:nvPr/>
        </p:nvSpPr>
        <p:spPr>
          <a:xfrm>
            <a:off x="4126039" y="3367481"/>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3</a:t>
            </a:r>
            <a:endParaRPr/>
          </a:p>
        </p:txBody>
      </p:sp>
      <p:sp>
        <p:nvSpPr>
          <p:cNvPr id="482" name="Google Shape;482;p38"/>
          <p:cNvSpPr txBox="1"/>
          <p:nvPr/>
        </p:nvSpPr>
        <p:spPr>
          <a:xfrm>
            <a:off x="4611755" y="1973988"/>
            <a:ext cx="3650213" cy="1169551"/>
          </a:xfrm>
          <a:prstGeom prst="rect">
            <a:avLst/>
          </a:prstGeom>
          <a:noFill/>
          <a:ln>
            <a:noFill/>
          </a:ln>
        </p:spPr>
        <p:txBody>
          <a:bodyPr anchorCtr="0" anchor="t" bIns="45700" lIns="91425" spcFirstLastPara="1" rIns="91425" wrap="square" tIns="45700">
            <a:spAutoFit/>
          </a:bodyPr>
          <a:lstStyle/>
          <a:p>
            <a:pPr indent="-182563" lvl="0" marL="182563" marR="0" rtl="0" algn="l">
              <a:spcBef>
                <a:spcPts val="0"/>
              </a:spcBef>
              <a:spcAft>
                <a:spcPts val="0"/>
              </a:spcAft>
              <a:buClr>
                <a:schemeClr val="dk1"/>
              </a:buClr>
              <a:buSzPts val="1400"/>
              <a:buFont typeface="Arial"/>
              <a:buChar char="•"/>
            </a:pPr>
            <a:r>
              <a:rPr lang="es-PE" sz="1400">
                <a:solidFill>
                  <a:schemeClr val="dk1"/>
                </a:solidFill>
                <a:latin typeface="Calibri"/>
                <a:ea typeface="Calibri"/>
                <a:cs typeface="Calibri"/>
                <a:sym typeface="Calibri"/>
              </a:rPr>
              <a:t>El </a:t>
            </a:r>
            <a:r>
              <a:rPr b="1" lang="es-PE" sz="1400">
                <a:solidFill>
                  <a:schemeClr val="dk1"/>
                </a:solidFill>
                <a:latin typeface="Calibri"/>
                <a:ea typeface="Calibri"/>
                <a:cs typeface="Calibri"/>
                <a:sym typeface="Calibri"/>
              </a:rPr>
              <a:t>cliente 29 </a:t>
            </a:r>
            <a:r>
              <a:rPr lang="es-PE" sz="1400">
                <a:solidFill>
                  <a:schemeClr val="dk1"/>
                </a:solidFill>
                <a:latin typeface="Calibri"/>
                <a:ea typeface="Calibri"/>
                <a:cs typeface="Calibri"/>
                <a:sym typeface="Calibri"/>
              </a:rPr>
              <a:t>de la tabla “</a:t>
            </a:r>
            <a:r>
              <a:rPr b="1" lang="es-PE" sz="1400">
                <a:solidFill>
                  <a:schemeClr val="dk1"/>
                </a:solidFill>
                <a:latin typeface="Calibri"/>
                <a:ea typeface="Calibri"/>
                <a:cs typeface="Calibri"/>
                <a:sym typeface="Calibri"/>
              </a:rPr>
              <a:t>CLIENTE2</a:t>
            </a:r>
            <a:r>
              <a:rPr lang="es-PE" sz="1400">
                <a:solidFill>
                  <a:schemeClr val="dk1"/>
                </a:solidFill>
                <a:latin typeface="Calibri"/>
                <a:ea typeface="Calibri"/>
                <a:cs typeface="Calibri"/>
                <a:sym typeface="Calibri"/>
              </a:rPr>
              <a:t>” tiene cuatro registros relacionados en la tabla “</a:t>
            </a:r>
            <a:r>
              <a:rPr b="1" lang="es-PE" sz="1400">
                <a:solidFill>
                  <a:schemeClr val="dk1"/>
                </a:solidFill>
                <a:latin typeface="Calibri"/>
                <a:ea typeface="Calibri"/>
                <a:cs typeface="Calibri"/>
                <a:sym typeface="Calibri"/>
              </a:rPr>
              <a:t>PEDIDO2</a:t>
            </a:r>
            <a:r>
              <a:rPr lang="es-PE" sz="1400">
                <a:solidFill>
                  <a:schemeClr val="dk1"/>
                </a:solidFill>
                <a:latin typeface="Calibri"/>
                <a:ea typeface="Calibri"/>
                <a:cs typeface="Calibri"/>
                <a:sym typeface="Calibri"/>
              </a:rPr>
              <a:t>”.</a:t>
            </a:r>
            <a:endParaRPr/>
          </a:p>
          <a:p>
            <a:pPr indent="-93663" lvl="0" marL="182563" marR="0" rtl="0" algn="l">
              <a:spcBef>
                <a:spcPts val="0"/>
              </a:spcBef>
              <a:spcAft>
                <a:spcPts val="0"/>
              </a:spcAft>
              <a:buClr>
                <a:schemeClr val="dk1"/>
              </a:buClr>
              <a:buSzPts val="1400"/>
              <a:buFont typeface="Arial"/>
              <a:buNone/>
            </a:pPr>
            <a:r>
              <a:t/>
            </a:r>
            <a:endParaRPr sz="14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400"/>
              <a:buFont typeface="Arial"/>
              <a:buChar char="•"/>
            </a:pPr>
            <a:r>
              <a:rPr lang="es-PE" sz="1400">
                <a:solidFill>
                  <a:schemeClr val="dk1"/>
                </a:solidFill>
                <a:latin typeface="Calibri"/>
                <a:ea typeface="Calibri"/>
                <a:cs typeface="Calibri"/>
                <a:sym typeface="Calibri"/>
              </a:rPr>
              <a:t>Eliminar el código del </a:t>
            </a:r>
            <a:r>
              <a:rPr b="1" lang="es-PE" sz="1400">
                <a:solidFill>
                  <a:schemeClr val="dk1"/>
                </a:solidFill>
                <a:latin typeface="Calibri"/>
                <a:ea typeface="Calibri"/>
                <a:cs typeface="Calibri"/>
                <a:sym typeface="Calibri"/>
              </a:rPr>
              <a:t>cliente 29</a:t>
            </a:r>
            <a:endParaRPr sz="1400">
              <a:solidFill>
                <a:schemeClr val="dk1"/>
              </a:solidFill>
              <a:latin typeface="Calibri"/>
              <a:ea typeface="Calibri"/>
              <a:cs typeface="Calibri"/>
              <a:sym typeface="Calibri"/>
            </a:endParaRPr>
          </a:p>
        </p:txBody>
      </p:sp>
      <p:sp>
        <p:nvSpPr>
          <p:cNvPr id="483" name="Google Shape;483;p38"/>
          <p:cNvSpPr txBox="1"/>
          <p:nvPr/>
        </p:nvSpPr>
        <p:spPr>
          <a:xfrm>
            <a:off x="4611755" y="4113623"/>
            <a:ext cx="3650213"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400">
                <a:solidFill>
                  <a:schemeClr val="dk1"/>
                </a:solidFill>
                <a:latin typeface="Calibri"/>
                <a:ea typeface="Calibri"/>
                <a:cs typeface="Calibri"/>
                <a:sym typeface="Calibri"/>
              </a:rPr>
              <a:t>Al existir la opción “</a:t>
            </a:r>
            <a:r>
              <a:rPr b="1" lang="es-PE" sz="1400">
                <a:solidFill>
                  <a:schemeClr val="dk1"/>
                </a:solidFill>
                <a:latin typeface="Calibri"/>
                <a:ea typeface="Calibri"/>
                <a:cs typeface="Calibri"/>
                <a:sym typeface="Calibri"/>
              </a:rPr>
              <a:t>ON DELETE CASCADE</a:t>
            </a:r>
            <a:r>
              <a:rPr lang="es-PE" sz="1400">
                <a:solidFill>
                  <a:schemeClr val="dk1"/>
                </a:solidFill>
                <a:latin typeface="Calibri"/>
                <a:ea typeface="Calibri"/>
                <a:cs typeface="Calibri"/>
                <a:sym typeface="Calibri"/>
              </a:rPr>
              <a:t>”, la acción de borrado en la tabla “</a:t>
            </a:r>
            <a:r>
              <a:rPr b="1" lang="es-PE" sz="1400">
                <a:solidFill>
                  <a:schemeClr val="dk1"/>
                </a:solidFill>
                <a:latin typeface="Calibri"/>
                <a:ea typeface="Calibri"/>
                <a:cs typeface="Calibri"/>
                <a:sym typeface="Calibri"/>
              </a:rPr>
              <a:t>CLIENTE2</a:t>
            </a:r>
            <a:r>
              <a:rPr lang="es-PE" sz="1400">
                <a:solidFill>
                  <a:schemeClr val="dk1"/>
                </a:solidFill>
                <a:latin typeface="Calibri"/>
                <a:ea typeface="Calibri"/>
                <a:cs typeface="Calibri"/>
                <a:sym typeface="Calibri"/>
              </a:rPr>
              <a:t>”, que eliminó al </a:t>
            </a:r>
            <a:r>
              <a:rPr b="1" lang="es-PE" sz="1400">
                <a:solidFill>
                  <a:schemeClr val="dk1"/>
                </a:solidFill>
                <a:latin typeface="Calibri"/>
                <a:ea typeface="Calibri"/>
                <a:cs typeface="Calibri"/>
                <a:sym typeface="Calibri"/>
              </a:rPr>
              <a:t>cliente 29</a:t>
            </a:r>
            <a:r>
              <a:rPr lang="es-PE" sz="1400">
                <a:solidFill>
                  <a:schemeClr val="dk1"/>
                </a:solidFill>
                <a:latin typeface="Calibri"/>
                <a:ea typeface="Calibri"/>
                <a:cs typeface="Calibri"/>
                <a:sym typeface="Calibri"/>
              </a:rPr>
              <a:t>, se transmitió en cascada sobre la tabla hija “</a:t>
            </a:r>
            <a:r>
              <a:rPr b="1" lang="es-PE" sz="1400">
                <a:solidFill>
                  <a:schemeClr val="dk1"/>
                </a:solidFill>
                <a:latin typeface="Calibri"/>
                <a:ea typeface="Calibri"/>
                <a:cs typeface="Calibri"/>
                <a:sym typeface="Calibri"/>
              </a:rPr>
              <a:t>PEDIDO2</a:t>
            </a:r>
            <a:r>
              <a:rPr lang="es-PE" sz="1400">
                <a:solidFill>
                  <a:schemeClr val="dk1"/>
                </a:solidFill>
                <a:latin typeface="Calibri"/>
                <a:ea typeface="Calibri"/>
                <a:cs typeface="Calibri"/>
                <a:sym typeface="Calibri"/>
              </a:rPr>
              <a:t>”.</a:t>
            </a:r>
            <a:endParaRPr/>
          </a:p>
        </p:txBody>
      </p:sp>
      <p:sp>
        <p:nvSpPr>
          <p:cNvPr id="484" name="Google Shape;484;p38"/>
          <p:cNvSpPr/>
          <p:nvPr/>
        </p:nvSpPr>
        <p:spPr>
          <a:xfrm>
            <a:off x="4126039" y="4389010"/>
            <a:ext cx="415085" cy="403332"/>
          </a:xfrm>
          <a:prstGeom prst="ellipse">
            <a:avLst/>
          </a:prstGeom>
          <a:gradFill>
            <a:gsLst>
              <a:gs pos="0">
                <a:srgbClr val="D13F3B"/>
              </a:gs>
              <a:gs pos="100000">
                <a:srgbClr val="FF9995"/>
              </a:gs>
            </a:gsLst>
            <a:lin ang="16200000" scaled="0"/>
          </a:gradFill>
          <a:ln cap="flat" cmpd="sng" w="9525">
            <a:solidFill>
              <a:srgbClr val="BD4B48"/>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solidFill>
                  <a:schemeClr val="lt1"/>
                </a:solidFill>
                <a:latin typeface="Calibri"/>
                <a:ea typeface="Calibri"/>
                <a:cs typeface="Calibri"/>
                <a:sym typeface="Calibri"/>
              </a:rPr>
              <a:t>4</a:t>
            </a:r>
            <a:endParaRPr/>
          </a:p>
        </p:txBody>
      </p:sp>
      <p:sp>
        <p:nvSpPr>
          <p:cNvPr id="485" name="Google Shape;485;p38"/>
          <p:cNvSpPr txBox="1"/>
          <p:nvPr/>
        </p:nvSpPr>
        <p:spPr>
          <a:xfrm>
            <a:off x="841112" y="1599401"/>
            <a:ext cx="4219473" cy="246221"/>
          </a:xfrm>
          <a:prstGeom prst="rect">
            <a:avLst/>
          </a:prstGeom>
          <a:noFill/>
          <a:ln>
            <a:noFill/>
          </a:ln>
        </p:spPr>
        <p:txBody>
          <a:bodyPr anchorCtr="0" anchor="t" bIns="0" lIns="0" spcFirstLastPara="1" rIns="0" wrap="square" tIns="0">
            <a:spAutoFit/>
          </a:bodyPr>
          <a:lstStyle/>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Realizar el siguiente ejemplo de validación</a:t>
            </a:r>
            <a:r>
              <a:rPr lang="es-PE" sz="1200">
                <a:solidFill>
                  <a:srgbClr val="262626"/>
                </a:solidFill>
                <a:latin typeface="Calibri"/>
                <a:ea typeface="Calibri"/>
                <a:cs typeface="Calibri"/>
                <a:sym typeface="Calibri"/>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39"/>
          <p:cNvSpPr/>
          <p:nvPr/>
        </p:nvSpPr>
        <p:spPr>
          <a:xfrm>
            <a:off x="407875" y="320830"/>
            <a:ext cx="8295550"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INGRESO DE REGISTROS VALIDANDO CONSTRAINTS MEDIANTE LA SENTENCIA INSERT</a:t>
            </a:r>
            <a:endParaRPr/>
          </a:p>
        </p:txBody>
      </p:sp>
      <p:grpSp>
        <p:nvGrpSpPr>
          <p:cNvPr id="492" name="Google Shape;492;p39"/>
          <p:cNvGrpSpPr/>
          <p:nvPr/>
        </p:nvGrpSpPr>
        <p:grpSpPr>
          <a:xfrm>
            <a:off x="1509304" y="1822435"/>
            <a:ext cx="6449448" cy="2895038"/>
            <a:chOff x="514555" y="1024413"/>
            <a:chExt cx="6449448" cy="2895038"/>
          </a:xfrm>
        </p:grpSpPr>
        <p:sp>
          <p:nvSpPr>
            <p:cNvPr id="493" name="Google Shape;493;p39"/>
            <p:cNvSpPr txBox="1"/>
            <p:nvPr/>
          </p:nvSpPr>
          <p:spPr>
            <a:xfrm>
              <a:off x="514555" y="1024413"/>
              <a:ext cx="3594711"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INTEGRIDAD REFERENCIAL EN CASCADA</a:t>
              </a:r>
              <a:endParaRPr sz="1600">
                <a:solidFill>
                  <a:srgbClr val="262626"/>
                </a:solidFill>
                <a:latin typeface="Calibri"/>
                <a:ea typeface="Calibri"/>
                <a:cs typeface="Calibri"/>
                <a:sym typeface="Calibri"/>
              </a:endParaRPr>
            </a:p>
          </p:txBody>
        </p:sp>
        <p:pic>
          <p:nvPicPr>
            <p:cNvPr id="494" name="Google Shape;494;p39"/>
            <p:cNvPicPr preferRelativeResize="0"/>
            <p:nvPr/>
          </p:nvPicPr>
          <p:blipFill rotWithShape="1">
            <a:blip r:embed="rId3">
              <a:alphaModFix/>
            </a:blip>
            <a:srcRect b="0" l="0" r="0" t="0"/>
            <a:stretch/>
          </p:blipFill>
          <p:spPr>
            <a:xfrm>
              <a:off x="4361417" y="1046856"/>
              <a:ext cx="2602586" cy="2872595"/>
            </a:xfrm>
            <a:prstGeom prst="rect">
              <a:avLst/>
            </a:prstGeom>
            <a:noFill/>
            <a:ln cap="flat" cmpd="sng" w="9525">
              <a:solidFill>
                <a:srgbClr val="366092"/>
              </a:solidFill>
              <a:prstDash val="dash"/>
              <a:round/>
              <a:headEnd len="sm" w="sm" type="none"/>
              <a:tailEnd len="sm" w="sm" type="none"/>
            </a:ln>
          </p:spPr>
        </p:pic>
        <p:sp>
          <p:nvSpPr>
            <p:cNvPr id="495" name="Google Shape;495;p39"/>
            <p:cNvSpPr txBox="1"/>
            <p:nvPr/>
          </p:nvSpPr>
          <p:spPr>
            <a:xfrm>
              <a:off x="514556" y="1449673"/>
              <a:ext cx="2677532" cy="193899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500"/>
                <a:buFont typeface="Arial"/>
                <a:buChar char="•"/>
              </a:pPr>
              <a:r>
                <a:rPr lang="es-PE" sz="1500">
                  <a:solidFill>
                    <a:schemeClr val="dk1"/>
                  </a:solidFill>
                  <a:latin typeface="Calibri"/>
                  <a:ea typeface="Calibri"/>
                  <a:cs typeface="Calibri"/>
                  <a:sym typeface="Calibri"/>
                </a:rPr>
                <a:t>Finalmente, después de haber realizado las dos operaciones anteriores, ya no existen los pedidos </a:t>
              </a:r>
              <a:r>
                <a:rPr b="1" i="1" lang="es-PE" sz="1500">
                  <a:solidFill>
                    <a:schemeClr val="dk1"/>
                  </a:solidFill>
                  <a:latin typeface="Calibri"/>
                  <a:ea typeface="Calibri"/>
                  <a:cs typeface="Calibri"/>
                  <a:sym typeface="Calibri"/>
                </a:rPr>
                <a:t>P01</a:t>
              </a:r>
              <a:r>
                <a:rPr lang="es-PE" sz="1500">
                  <a:solidFill>
                    <a:schemeClr val="dk1"/>
                  </a:solidFill>
                  <a:latin typeface="Calibri"/>
                  <a:ea typeface="Calibri"/>
                  <a:cs typeface="Calibri"/>
                  <a:sym typeface="Calibri"/>
                </a:rPr>
                <a:t>, </a:t>
              </a:r>
              <a:r>
                <a:rPr b="1" i="1" lang="es-PE" sz="1500">
                  <a:solidFill>
                    <a:schemeClr val="dk1"/>
                  </a:solidFill>
                  <a:latin typeface="Calibri"/>
                  <a:ea typeface="Calibri"/>
                  <a:cs typeface="Calibri"/>
                  <a:sym typeface="Calibri"/>
                </a:rPr>
                <a:t>P02</a:t>
              </a:r>
              <a:r>
                <a:rPr lang="es-PE" sz="1500">
                  <a:solidFill>
                    <a:schemeClr val="dk1"/>
                  </a:solidFill>
                  <a:latin typeface="Calibri"/>
                  <a:ea typeface="Calibri"/>
                  <a:cs typeface="Calibri"/>
                  <a:sym typeface="Calibri"/>
                </a:rPr>
                <a:t>, </a:t>
              </a:r>
              <a:r>
                <a:rPr b="1" i="1" lang="es-PE" sz="1500">
                  <a:solidFill>
                    <a:schemeClr val="dk1"/>
                  </a:solidFill>
                  <a:latin typeface="Calibri"/>
                  <a:ea typeface="Calibri"/>
                  <a:cs typeface="Calibri"/>
                  <a:sym typeface="Calibri"/>
                </a:rPr>
                <a:t>P13</a:t>
              </a:r>
              <a:r>
                <a:rPr lang="es-PE" sz="1500">
                  <a:solidFill>
                    <a:schemeClr val="dk1"/>
                  </a:solidFill>
                  <a:latin typeface="Calibri"/>
                  <a:ea typeface="Calibri"/>
                  <a:cs typeface="Calibri"/>
                  <a:sym typeface="Calibri"/>
                </a:rPr>
                <a:t> y </a:t>
              </a:r>
              <a:r>
                <a:rPr b="1" i="1" lang="es-PE" sz="1500">
                  <a:solidFill>
                    <a:schemeClr val="dk1"/>
                  </a:solidFill>
                  <a:latin typeface="Calibri"/>
                  <a:ea typeface="Calibri"/>
                  <a:cs typeface="Calibri"/>
                  <a:sym typeface="Calibri"/>
                </a:rPr>
                <a:t>P14</a:t>
              </a:r>
              <a:r>
                <a:rPr lang="es-PE" sz="1500">
                  <a:solidFill>
                    <a:schemeClr val="dk1"/>
                  </a:solidFill>
                  <a:latin typeface="Calibri"/>
                  <a:ea typeface="Calibri"/>
                  <a:cs typeface="Calibri"/>
                  <a:sym typeface="Calibri"/>
                </a:rPr>
                <a:t>, ya que se han eliminado al estar relacionados con dicho cliente.</a:t>
              </a:r>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4"/>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ARQUITECTURA CLIENTE/SERVIDOR</a:t>
            </a:r>
            <a:endParaRPr/>
          </a:p>
        </p:txBody>
      </p:sp>
      <p:grpSp>
        <p:nvGrpSpPr>
          <p:cNvPr id="62" name="Google Shape;62;p4"/>
          <p:cNvGrpSpPr/>
          <p:nvPr/>
        </p:nvGrpSpPr>
        <p:grpSpPr>
          <a:xfrm>
            <a:off x="502139" y="1810877"/>
            <a:ext cx="8261646" cy="2492573"/>
            <a:chOff x="497488" y="1564656"/>
            <a:chExt cx="8261646" cy="2492573"/>
          </a:xfrm>
        </p:grpSpPr>
        <p:pic>
          <p:nvPicPr>
            <p:cNvPr id="63" name="Google Shape;63;p4"/>
            <p:cNvPicPr preferRelativeResize="0"/>
            <p:nvPr/>
          </p:nvPicPr>
          <p:blipFill rotWithShape="1">
            <a:blip r:embed="rId3">
              <a:alphaModFix/>
            </a:blip>
            <a:srcRect b="0" l="0" r="0" t="0"/>
            <a:stretch/>
          </p:blipFill>
          <p:spPr>
            <a:xfrm>
              <a:off x="4571999" y="2040864"/>
              <a:ext cx="4187135" cy="2016365"/>
            </a:xfrm>
            <a:prstGeom prst="roundRect">
              <a:avLst>
                <a:gd fmla="val 6559" name="adj"/>
              </a:avLst>
            </a:prstGeom>
            <a:solidFill>
              <a:srgbClr val="ECECEC"/>
            </a:solidFill>
            <a:ln>
              <a:noFill/>
            </a:ln>
          </p:spPr>
        </p:pic>
        <p:sp>
          <p:nvSpPr>
            <p:cNvPr id="64" name="Google Shape;64;p4"/>
            <p:cNvSpPr txBox="1"/>
            <p:nvPr/>
          </p:nvSpPr>
          <p:spPr>
            <a:xfrm>
              <a:off x="611094" y="1949168"/>
              <a:ext cx="3960905" cy="1969770"/>
            </a:xfrm>
            <a:prstGeom prst="rect">
              <a:avLst/>
            </a:prstGeom>
            <a:noFill/>
            <a:ln>
              <a:noFill/>
            </a:ln>
          </p:spPr>
          <p:txBody>
            <a:bodyPr anchorCtr="0" anchor="t" bIns="0" lIns="0" spcFirstLastPara="1" rIns="0" wrap="square" tIns="0">
              <a:spAutoFit/>
            </a:bodyPr>
            <a:lstStyle/>
            <a:p>
              <a:pPr indent="-285750" lvl="0" marL="297475"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Es un modelo de diseño de software, en el que las diferentes actividades se reparten entre recursos, como son los servidores y los clientes.</a:t>
              </a:r>
              <a:endParaRPr/>
            </a:p>
            <a:p>
              <a:pPr indent="-184150" lvl="0" marL="297475"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285750" lvl="0" marL="297475"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este modelo, el cliente realiza una petición de servicio y el servidor da atención mediante una acción y/o respuesta.</a:t>
              </a:r>
              <a:endParaRPr/>
            </a:p>
          </p:txBody>
        </p:sp>
        <p:sp>
          <p:nvSpPr>
            <p:cNvPr id="65" name="Google Shape;65;p4"/>
            <p:cNvSpPr txBox="1"/>
            <p:nvPr/>
          </p:nvSpPr>
          <p:spPr>
            <a:xfrm>
              <a:off x="497488" y="1564656"/>
              <a:ext cx="4135474" cy="246221"/>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¿QUÉ ES LA ARQUITECTURA CLIENTE-SERVIDOR?</a:t>
              </a:r>
              <a:endParaRPr sz="1600">
                <a:solidFill>
                  <a:srgbClr val="262626"/>
                </a:solidFill>
                <a:latin typeface="Calibri"/>
                <a:ea typeface="Calibri"/>
                <a:cs typeface="Calibri"/>
                <a:sym typeface="Calibri"/>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40"/>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02" name="Google Shape;502;p40"/>
          <p:cNvSpPr/>
          <p:nvPr/>
        </p:nvSpPr>
        <p:spPr>
          <a:xfrm>
            <a:off x="424252" y="3703125"/>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SEPARAR Y ADJUNTAR BASES DE DATOS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grpSp>
        <p:nvGrpSpPr>
          <p:cNvPr id="508" name="Google Shape;508;p41"/>
          <p:cNvGrpSpPr/>
          <p:nvPr/>
        </p:nvGrpSpPr>
        <p:grpSpPr>
          <a:xfrm>
            <a:off x="3500826" y="1051262"/>
            <a:ext cx="5184061" cy="3892354"/>
            <a:chOff x="674504" y="743691"/>
            <a:chExt cx="5184061" cy="3892354"/>
          </a:xfrm>
        </p:grpSpPr>
        <p:grpSp>
          <p:nvGrpSpPr>
            <p:cNvPr id="509" name="Google Shape;509;p41"/>
            <p:cNvGrpSpPr/>
            <p:nvPr/>
          </p:nvGrpSpPr>
          <p:grpSpPr>
            <a:xfrm>
              <a:off x="674504" y="743691"/>
              <a:ext cx="5184056" cy="1477328"/>
              <a:chOff x="2160404" y="743691"/>
              <a:chExt cx="5184056" cy="1477328"/>
            </a:xfrm>
          </p:grpSpPr>
          <p:sp>
            <p:nvSpPr>
              <p:cNvPr id="510" name="Google Shape;510;p41"/>
              <p:cNvSpPr/>
              <p:nvPr/>
            </p:nvSpPr>
            <p:spPr>
              <a:xfrm rot="5400000">
                <a:off x="4693802" y="-697161"/>
                <a:ext cx="972679" cy="4328638"/>
              </a:xfrm>
              <a:prstGeom prst="round2SameRect">
                <a:avLst>
                  <a:gd fmla="val 50000" name="adj1"/>
                  <a:gd fmla="val 0" name="adj2"/>
                </a:avLst>
              </a:prstGeom>
              <a:solidFill>
                <a:srgbClr val="705A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11" name="Google Shape;511;p41"/>
              <p:cNvSpPr txBox="1"/>
              <p:nvPr/>
            </p:nvSpPr>
            <p:spPr>
              <a:xfrm>
                <a:off x="2160404" y="743691"/>
                <a:ext cx="704538"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9000">
                    <a:solidFill>
                      <a:srgbClr val="705AA4"/>
                    </a:solidFill>
                    <a:latin typeface="Calibri"/>
                    <a:ea typeface="Calibri"/>
                    <a:cs typeface="Calibri"/>
                    <a:sym typeface="Calibri"/>
                  </a:rPr>
                  <a:t>1</a:t>
                </a:r>
                <a:endParaRPr/>
              </a:p>
            </p:txBody>
          </p:sp>
          <p:sp>
            <p:nvSpPr>
              <p:cNvPr id="512" name="Google Shape;512;p41"/>
              <p:cNvSpPr txBox="1"/>
              <p:nvPr/>
            </p:nvSpPr>
            <p:spPr>
              <a:xfrm>
                <a:off x="3159655" y="1310528"/>
                <a:ext cx="3838667" cy="297517"/>
              </a:xfrm>
              <a:prstGeom prst="rect">
                <a:avLst/>
              </a:prstGeom>
              <a:noFill/>
              <a:ln>
                <a:noFill/>
              </a:ln>
            </p:spPr>
            <p:txBody>
              <a:bodyPr anchorCtr="0" anchor="t" bIns="45700" lIns="91425" spcFirstLastPara="1" rIns="91425" wrap="square" tIns="45700">
                <a:spAutoFit/>
              </a:bodyPr>
              <a:lstStyle/>
              <a:p>
                <a:pPr indent="0" lvl="0" marL="0" marR="0" rtl="0" algn="l">
                  <a:lnSpc>
                    <a:spcPct val="98750"/>
                  </a:lnSpc>
                  <a:spcBef>
                    <a:spcPts val="0"/>
                  </a:spcBef>
                  <a:spcAft>
                    <a:spcPts val="0"/>
                  </a:spcAft>
                  <a:buNone/>
                </a:pPr>
                <a:r>
                  <a:rPr lang="es-PE" sz="1600">
                    <a:solidFill>
                      <a:schemeClr val="lt1"/>
                    </a:solidFill>
                    <a:latin typeface="Calibri"/>
                    <a:ea typeface="Calibri"/>
                    <a:cs typeface="Calibri"/>
                    <a:sym typeface="Calibri"/>
                  </a:rPr>
                  <a:t>Conectarse con el Motor de base de datos.</a:t>
                </a:r>
                <a:endParaRPr sz="1600">
                  <a:solidFill>
                    <a:schemeClr val="lt1"/>
                  </a:solidFill>
                  <a:latin typeface="Calibri"/>
                  <a:ea typeface="Calibri"/>
                  <a:cs typeface="Calibri"/>
                  <a:sym typeface="Calibri"/>
                </a:endParaRPr>
              </a:p>
            </p:txBody>
          </p:sp>
        </p:grpSp>
        <p:grpSp>
          <p:nvGrpSpPr>
            <p:cNvPr id="513" name="Google Shape;513;p41"/>
            <p:cNvGrpSpPr/>
            <p:nvPr/>
          </p:nvGrpSpPr>
          <p:grpSpPr>
            <a:xfrm>
              <a:off x="674504" y="1933786"/>
              <a:ext cx="5184061" cy="1477328"/>
              <a:chOff x="2160404" y="1933786"/>
              <a:chExt cx="5184061" cy="1477328"/>
            </a:xfrm>
          </p:grpSpPr>
          <p:sp>
            <p:nvSpPr>
              <p:cNvPr id="514" name="Google Shape;514;p41"/>
              <p:cNvSpPr/>
              <p:nvPr/>
            </p:nvSpPr>
            <p:spPr>
              <a:xfrm rot="5400000">
                <a:off x="4695515" y="491449"/>
                <a:ext cx="969258" cy="4328642"/>
              </a:xfrm>
              <a:prstGeom prst="round2SameRect">
                <a:avLst>
                  <a:gd fmla="val 50000" name="adj1"/>
                  <a:gd fmla="val 0" name="adj2"/>
                </a:avLst>
              </a:prstGeom>
              <a:solidFill>
                <a:srgbClr val="E88E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15" name="Google Shape;515;p41"/>
              <p:cNvSpPr txBox="1"/>
              <p:nvPr/>
            </p:nvSpPr>
            <p:spPr>
              <a:xfrm>
                <a:off x="3159656" y="2401299"/>
                <a:ext cx="3838667" cy="505523"/>
              </a:xfrm>
              <a:prstGeom prst="rect">
                <a:avLst/>
              </a:prstGeom>
              <a:noFill/>
              <a:ln>
                <a:noFill/>
              </a:ln>
            </p:spPr>
            <p:txBody>
              <a:bodyPr anchorCtr="0" anchor="t" bIns="45700" lIns="91425" spcFirstLastPara="1" rIns="91425" wrap="square" tIns="45700">
                <a:spAutoFit/>
              </a:bodyPr>
              <a:lstStyle/>
              <a:p>
                <a:pPr indent="0" lvl="0" marL="0" marR="0" rtl="0" algn="l">
                  <a:lnSpc>
                    <a:spcPct val="98750"/>
                  </a:lnSpc>
                  <a:spcBef>
                    <a:spcPts val="0"/>
                  </a:spcBef>
                  <a:spcAft>
                    <a:spcPts val="0"/>
                  </a:spcAft>
                  <a:buNone/>
                </a:pPr>
                <a:r>
                  <a:rPr lang="es-PE" sz="1600">
                    <a:solidFill>
                      <a:schemeClr val="lt1"/>
                    </a:solidFill>
                    <a:latin typeface="Calibri"/>
                    <a:ea typeface="Calibri"/>
                    <a:cs typeface="Calibri"/>
                    <a:sym typeface="Calibri"/>
                  </a:rPr>
                  <a:t>En la barra Estándar, seleccionar Nueva consulta.</a:t>
                </a:r>
                <a:endParaRPr sz="1600">
                  <a:solidFill>
                    <a:schemeClr val="lt1"/>
                  </a:solidFill>
                  <a:latin typeface="Calibri"/>
                  <a:ea typeface="Calibri"/>
                  <a:cs typeface="Calibri"/>
                  <a:sym typeface="Calibri"/>
                </a:endParaRPr>
              </a:p>
            </p:txBody>
          </p:sp>
          <p:sp>
            <p:nvSpPr>
              <p:cNvPr id="516" name="Google Shape;516;p41"/>
              <p:cNvSpPr txBox="1"/>
              <p:nvPr/>
            </p:nvSpPr>
            <p:spPr>
              <a:xfrm>
                <a:off x="2160404" y="1933786"/>
                <a:ext cx="704538"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9000">
                    <a:solidFill>
                      <a:srgbClr val="E88E2B"/>
                    </a:solidFill>
                    <a:latin typeface="Calibri"/>
                    <a:ea typeface="Calibri"/>
                    <a:cs typeface="Calibri"/>
                    <a:sym typeface="Calibri"/>
                  </a:rPr>
                  <a:t>2</a:t>
                </a:r>
                <a:endParaRPr/>
              </a:p>
            </p:txBody>
          </p:sp>
        </p:grpSp>
        <p:grpSp>
          <p:nvGrpSpPr>
            <p:cNvPr id="517" name="Google Shape;517;p41"/>
            <p:cNvGrpSpPr/>
            <p:nvPr/>
          </p:nvGrpSpPr>
          <p:grpSpPr>
            <a:xfrm>
              <a:off x="674504" y="3158717"/>
              <a:ext cx="5184061" cy="1477328"/>
              <a:chOff x="2160404" y="3158717"/>
              <a:chExt cx="5184061" cy="1477328"/>
            </a:xfrm>
          </p:grpSpPr>
          <p:sp>
            <p:nvSpPr>
              <p:cNvPr id="518" name="Google Shape;518;p41"/>
              <p:cNvSpPr/>
              <p:nvPr/>
            </p:nvSpPr>
            <p:spPr>
              <a:xfrm rot="5400000">
                <a:off x="4695513" y="1707457"/>
                <a:ext cx="969258" cy="4328637"/>
              </a:xfrm>
              <a:prstGeom prst="round2SameRect">
                <a:avLst>
                  <a:gd fmla="val 50000" name="adj1"/>
                  <a:gd fmla="val 0" name="adj2"/>
                </a:avLst>
              </a:prstGeom>
              <a:solidFill>
                <a:srgbClr val="48C2B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19" name="Google Shape;519;p41"/>
              <p:cNvSpPr txBox="1"/>
              <p:nvPr/>
            </p:nvSpPr>
            <p:spPr>
              <a:xfrm>
                <a:off x="3019723" y="3492009"/>
                <a:ext cx="4324742" cy="710707"/>
              </a:xfrm>
              <a:prstGeom prst="rect">
                <a:avLst/>
              </a:prstGeom>
              <a:noFill/>
              <a:ln>
                <a:noFill/>
              </a:ln>
            </p:spPr>
            <p:txBody>
              <a:bodyPr anchorCtr="0" anchor="t" bIns="45700" lIns="91425" spcFirstLastPara="1" rIns="91425" wrap="square" tIns="45700">
                <a:spAutoFit/>
              </a:bodyPr>
              <a:lstStyle/>
              <a:p>
                <a:pPr indent="0" lvl="0" marL="0" marR="0" rtl="0" algn="l">
                  <a:lnSpc>
                    <a:spcPct val="98750"/>
                  </a:lnSpc>
                  <a:spcBef>
                    <a:spcPts val="0"/>
                  </a:spcBef>
                  <a:spcAft>
                    <a:spcPts val="0"/>
                  </a:spcAft>
                  <a:buNone/>
                </a:pPr>
                <a:r>
                  <a:rPr lang="es-PE" sz="1600">
                    <a:solidFill>
                      <a:schemeClr val="lt1"/>
                    </a:solidFill>
                    <a:latin typeface="Calibri"/>
                    <a:ea typeface="Calibri"/>
                    <a:cs typeface="Calibri"/>
                    <a:sym typeface="Calibri"/>
                  </a:rPr>
                  <a:t>Ejecutar el stored procedure sp_detach_db:</a:t>
                </a:r>
                <a:endParaRPr/>
              </a:p>
              <a:p>
                <a:pPr indent="0" lvl="0" marL="0" marR="0" rtl="0" algn="l">
                  <a:lnSpc>
                    <a:spcPct val="98750"/>
                  </a:lnSpc>
                  <a:spcBef>
                    <a:spcPts val="0"/>
                  </a:spcBef>
                  <a:spcAft>
                    <a:spcPts val="0"/>
                  </a:spcAft>
                  <a:buNone/>
                </a:pPr>
                <a:r>
                  <a:t/>
                </a:r>
                <a:endParaRPr sz="1600">
                  <a:solidFill>
                    <a:schemeClr val="lt1"/>
                  </a:solidFill>
                  <a:latin typeface="Calibri"/>
                  <a:ea typeface="Calibri"/>
                  <a:cs typeface="Calibri"/>
                  <a:sym typeface="Calibri"/>
                </a:endParaRPr>
              </a:p>
              <a:p>
                <a:pPr indent="0" lvl="0" marL="0" marR="0" rtl="0" algn="l">
                  <a:lnSpc>
                    <a:spcPct val="98750"/>
                  </a:lnSpc>
                  <a:spcBef>
                    <a:spcPts val="0"/>
                  </a:spcBef>
                  <a:spcAft>
                    <a:spcPts val="0"/>
                  </a:spcAft>
                  <a:buNone/>
                </a:pPr>
                <a:r>
                  <a:rPr lang="es-PE" sz="1600">
                    <a:solidFill>
                      <a:srgbClr val="FFFF00"/>
                    </a:solidFill>
                    <a:latin typeface="Calibri"/>
                    <a:ea typeface="Calibri"/>
                    <a:cs typeface="Calibri"/>
                    <a:sym typeface="Calibri"/>
                  </a:rPr>
                  <a:t>EXEC sp_detach_db 'nombre_base_datos', 'true';</a:t>
                </a:r>
                <a:endParaRPr sz="1400">
                  <a:solidFill>
                    <a:schemeClr val="lt1"/>
                  </a:solidFill>
                  <a:latin typeface="Calibri"/>
                  <a:ea typeface="Calibri"/>
                  <a:cs typeface="Calibri"/>
                  <a:sym typeface="Calibri"/>
                </a:endParaRPr>
              </a:p>
            </p:txBody>
          </p:sp>
          <p:sp>
            <p:nvSpPr>
              <p:cNvPr id="520" name="Google Shape;520;p41"/>
              <p:cNvSpPr txBox="1"/>
              <p:nvPr/>
            </p:nvSpPr>
            <p:spPr>
              <a:xfrm>
                <a:off x="2160404" y="3158717"/>
                <a:ext cx="704538"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9000">
                    <a:solidFill>
                      <a:srgbClr val="48C3BB"/>
                    </a:solidFill>
                    <a:latin typeface="Calibri"/>
                    <a:ea typeface="Calibri"/>
                    <a:cs typeface="Calibri"/>
                    <a:sym typeface="Calibri"/>
                  </a:rPr>
                  <a:t>3</a:t>
                </a:r>
                <a:endParaRPr/>
              </a:p>
            </p:txBody>
          </p:sp>
        </p:grpSp>
      </p:grpSp>
      <p:grpSp>
        <p:nvGrpSpPr>
          <p:cNvPr id="521" name="Google Shape;521;p41"/>
          <p:cNvGrpSpPr/>
          <p:nvPr/>
        </p:nvGrpSpPr>
        <p:grpSpPr>
          <a:xfrm>
            <a:off x="747501" y="2719123"/>
            <a:ext cx="2845587" cy="2105927"/>
            <a:chOff x="6298413" y="3172242"/>
            <a:chExt cx="2845587" cy="2105927"/>
          </a:xfrm>
        </p:grpSpPr>
        <p:sp>
          <p:nvSpPr>
            <p:cNvPr id="522" name="Google Shape;522;p41"/>
            <p:cNvSpPr/>
            <p:nvPr/>
          </p:nvSpPr>
          <p:spPr>
            <a:xfrm>
              <a:off x="6298413" y="3172242"/>
              <a:ext cx="2763596"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PASOS PARA SEPARAR UNA BASE DE DATOS</a:t>
              </a:r>
              <a:endParaRPr/>
            </a:p>
          </p:txBody>
        </p:sp>
        <p:sp>
          <p:nvSpPr>
            <p:cNvPr id="523" name="Google Shape;523;p41"/>
            <p:cNvSpPr txBox="1"/>
            <p:nvPr/>
          </p:nvSpPr>
          <p:spPr>
            <a:xfrm>
              <a:off x="6298413" y="4262506"/>
              <a:ext cx="2845587"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200" u="sng">
                  <a:solidFill>
                    <a:schemeClr val="dk1"/>
                  </a:solidFill>
                  <a:latin typeface="Calibri"/>
                  <a:ea typeface="Calibri"/>
                  <a:cs typeface="Calibri"/>
                  <a:sym typeface="Calibri"/>
                  <a:hlinkClick r:id="rId3">
                    <a:extLst>
                      <a:ext uri="{A12FA001-AC4F-418D-AE19-62706E023703}">
                        <ahyp:hlinkClr val="tx"/>
                      </a:ext>
                    </a:extLst>
                  </a:hlinkClick>
                </a:rPr>
                <a:t>https://learn.microsoft.com/es-es/sql/relational-databases/databases/detach-a-database?view=sql-server-ver16</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524" name="Google Shape;524;p41"/>
            <p:cNvSpPr txBox="1"/>
            <p:nvPr/>
          </p:nvSpPr>
          <p:spPr>
            <a:xfrm>
              <a:off x="6298413" y="3871262"/>
              <a:ext cx="2424382"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200">
                  <a:solidFill>
                    <a:schemeClr val="dk1"/>
                  </a:solidFill>
                  <a:latin typeface="Calibri"/>
                  <a:ea typeface="Calibri"/>
                  <a:cs typeface="Calibri"/>
                  <a:sym typeface="Calibri"/>
                </a:rPr>
                <a:t>Ver guía técnica </a:t>
              </a:r>
              <a:r>
                <a:rPr b="1" lang="es-PE" sz="1200">
                  <a:solidFill>
                    <a:srgbClr val="538CD5"/>
                  </a:solidFill>
                  <a:latin typeface="Calibri"/>
                  <a:ea typeface="Calibri"/>
                  <a:cs typeface="Calibri"/>
                  <a:sym typeface="Calibri"/>
                </a:rPr>
                <a:t>Microsoft Build</a:t>
              </a:r>
              <a:r>
                <a:rPr lang="es-PE" sz="1200">
                  <a:solidFill>
                    <a:schemeClr val="dk1"/>
                  </a:solidFill>
                  <a:latin typeface="Calibri"/>
                  <a:ea typeface="Calibri"/>
                  <a:cs typeface="Calibri"/>
                  <a:sym typeface="Calibri"/>
                </a:rPr>
                <a:t> en:</a:t>
              </a:r>
              <a:endParaRPr/>
            </a:p>
          </p:txBody>
        </p:sp>
      </p:grpSp>
      <p:sp>
        <p:nvSpPr>
          <p:cNvPr id="525" name="Google Shape;525;p41"/>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SEPARAR Y ADJUNTAR BASES DE DATOS</a:t>
            </a:r>
            <a:endParaRPr sz="1700">
              <a:solidFill>
                <a:srgbClr val="438AD7"/>
              </a:solidFill>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grpSp>
        <p:nvGrpSpPr>
          <p:cNvPr id="531" name="Google Shape;531;p42"/>
          <p:cNvGrpSpPr/>
          <p:nvPr/>
        </p:nvGrpSpPr>
        <p:grpSpPr>
          <a:xfrm>
            <a:off x="3511769" y="1042538"/>
            <a:ext cx="5173117" cy="3968138"/>
            <a:chOff x="685447" y="734967"/>
            <a:chExt cx="5173117" cy="3968138"/>
          </a:xfrm>
        </p:grpSpPr>
        <p:grpSp>
          <p:nvGrpSpPr>
            <p:cNvPr id="532" name="Google Shape;532;p42"/>
            <p:cNvGrpSpPr/>
            <p:nvPr/>
          </p:nvGrpSpPr>
          <p:grpSpPr>
            <a:xfrm>
              <a:off x="685447" y="734967"/>
              <a:ext cx="5173114" cy="1477328"/>
              <a:chOff x="2171347" y="734967"/>
              <a:chExt cx="5173114" cy="1477328"/>
            </a:xfrm>
          </p:grpSpPr>
          <p:sp>
            <p:nvSpPr>
              <p:cNvPr id="533" name="Google Shape;533;p42"/>
              <p:cNvSpPr/>
              <p:nvPr/>
            </p:nvSpPr>
            <p:spPr>
              <a:xfrm rot="5400000">
                <a:off x="4693804" y="-697162"/>
                <a:ext cx="972676" cy="4328638"/>
              </a:xfrm>
              <a:prstGeom prst="round2SameRect">
                <a:avLst>
                  <a:gd fmla="val 50000" name="adj1"/>
                  <a:gd fmla="val 0" name="adj2"/>
                </a:avLst>
              </a:prstGeom>
              <a:solidFill>
                <a:srgbClr val="705A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34" name="Google Shape;534;p42"/>
              <p:cNvSpPr txBox="1"/>
              <p:nvPr/>
            </p:nvSpPr>
            <p:spPr>
              <a:xfrm>
                <a:off x="2171347" y="734967"/>
                <a:ext cx="704538"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9000">
                    <a:solidFill>
                      <a:srgbClr val="705AA4"/>
                    </a:solidFill>
                    <a:latin typeface="Calibri"/>
                    <a:ea typeface="Calibri"/>
                    <a:cs typeface="Calibri"/>
                    <a:sym typeface="Calibri"/>
                  </a:rPr>
                  <a:t>1</a:t>
                </a:r>
                <a:endParaRPr/>
              </a:p>
            </p:txBody>
          </p:sp>
          <p:sp>
            <p:nvSpPr>
              <p:cNvPr id="535" name="Google Shape;535;p42"/>
              <p:cNvSpPr txBox="1"/>
              <p:nvPr/>
            </p:nvSpPr>
            <p:spPr>
              <a:xfrm>
                <a:off x="3159653" y="1324873"/>
                <a:ext cx="3838667" cy="297517"/>
              </a:xfrm>
              <a:prstGeom prst="rect">
                <a:avLst/>
              </a:prstGeom>
              <a:noFill/>
              <a:ln>
                <a:noFill/>
              </a:ln>
            </p:spPr>
            <p:txBody>
              <a:bodyPr anchorCtr="0" anchor="t" bIns="45700" lIns="91425" spcFirstLastPara="1" rIns="91425" wrap="square" tIns="45700">
                <a:spAutoFit/>
              </a:bodyPr>
              <a:lstStyle/>
              <a:p>
                <a:pPr indent="0" lvl="0" marL="0" marR="0" rtl="0" algn="l">
                  <a:lnSpc>
                    <a:spcPct val="98750"/>
                  </a:lnSpc>
                  <a:spcBef>
                    <a:spcPts val="0"/>
                  </a:spcBef>
                  <a:spcAft>
                    <a:spcPts val="0"/>
                  </a:spcAft>
                  <a:buNone/>
                </a:pPr>
                <a:r>
                  <a:rPr lang="es-PE" sz="1600">
                    <a:solidFill>
                      <a:schemeClr val="lt1"/>
                    </a:solidFill>
                    <a:latin typeface="Calibri"/>
                    <a:ea typeface="Calibri"/>
                    <a:cs typeface="Calibri"/>
                    <a:sym typeface="Calibri"/>
                  </a:rPr>
                  <a:t>Conectarse con el Motor de base de datos.</a:t>
                </a:r>
                <a:endParaRPr sz="1600">
                  <a:solidFill>
                    <a:schemeClr val="lt1"/>
                  </a:solidFill>
                  <a:latin typeface="Calibri"/>
                  <a:ea typeface="Calibri"/>
                  <a:cs typeface="Calibri"/>
                  <a:sym typeface="Calibri"/>
                </a:endParaRPr>
              </a:p>
            </p:txBody>
          </p:sp>
        </p:grpSp>
        <p:grpSp>
          <p:nvGrpSpPr>
            <p:cNvPr id="536" name="Google Shape;536;p42"/>
            <p:cNvGrpSpPr/>
            <p:nvPr/>
          </p:nvGrpSpPr>
          <p:grpSpPr>
            <a:xfrm>
              <a:off x="687194" y="1876824"/>
              <a:ext cx="5171370" cy="1477328"/>
              <a:chOff x="2173094" y="1876824"/>
              <a:chExt cx="5171370" cy="1477328"/>
            </a:xfrm>
          </p:grpSpPr>
          <p:sp>
            <p:nvSpPr>
              <p:cNvPr id="537" name="Google Shape;537;p42"/>
              <p:cNvSpPr/>
              <p:nvPr/>
            </p:nvSpPr>
            <p:spPr>
              <a:xfrm rot="5400000">
                <a:off x="4717471" y="452867"/>
                <a:ext cx="925345" cy="4328642"/>
              </a:xfrm>
              <a:prstGeom prst="round2SameRect">
                <a:avLst>
                  <a:gd fmla="val 50000" name="adj1"/>
                  <a:gd fmla="val 0" name="adj2"/>
                </a:avLst>
              </a:prstGeom>
              <a:solidFill>
                <a:srgbClr val="E88E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38" name="Google Shape;538;p42"/>
              <p:cNvSpPr txBox="1"/>
              <p:nvPr/>
            </p:nvSpPr>
            <p:spPr>
              <a:xfrm>
                <a:off x="3159654" y="2354469"/>
                <a:ext cx="3838667" cy="505523"/>
              </a:xfrm>
              <a:prstGeom prst="rect">
                <a:avLst/>
              </a:prstGeom>
              <a:noFill/>
              <a:ln>
                <a:noFill/>
              </a:ln>
            </p:spPr>
            <p:txBody>
              <a:bodyPr anchorCtr="0" anchor="t" bIns="45700" lIns="91425" spcFirstLastPara="1" rIns="91425" wrap="square" tIns="45700">
                <a:spAutoFit/>
              </a:bodyPr>
              <a:lstStyle/>
              <a:p>
                <a:pPr indent="0" lvl="0" marL="0" marR="0" rtl="0" algn="l">
                  <a:lnSpc>
                    <a:spcPct val="98750"/>
                  </a:lnSpc>
                  <a:spcBef>
                    <a:spcPts val="0"/>
                  </a:spcBef>
                  <a:spcAft>
                    <a:spcPts val="0"/>
                  </a:spcAft>
                  <a:buNone/>
                </a:pPr>
                <a:r>
                  <a:rPr lang="es-PE" sz="1600">
                    <a:solidFill>
                      <a:schemeClr val="lt1"/>
                    </a:solidFill>
                    <a:latin typeface="Calibri"/>
                    <a:ea typeface="Calibri"/>
                    <a:cs typeface="Calibri"/>
                    <a:sym typeface="Calibri"/>
                  </a:rPr>
                  <a:t>En la barra Estándar, seleccionar Nueva consulta.</a:t>
                </a:r>
                <a:endParaRPr sz="1600">
                  <a:solidFill>
                    <a:schemeClr val="lt1"/>
                  </a:solidFill>
                  <a:latin typeface="Calibri"/>
                  <a:ea typeface="Calibri"/>
                  <a:cs typeface="Calibri"/>
                  <a:sym typeface="Calibri"/>
                </a:endParaRPr>
              </a:p>
            </p:txBody>
          </p:sp>
          <p:sp>
            <p:nvSpPr>
              <p:cNvPr id="539" name="Google Shape;539;p42"/>
              <p:cNvSpPr txBox="1"/>
              <p:nvPr/>
            </p:nvSpPr>
            <p:spPr>
              <a:xfrm>
                <a:off x="2173094" y="1876824"/>
                <a:ext cx="704538"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9000">
                    <a:solidFill>
                      <a:srgbClr val="E88E2B"/>
                    </a:solidFill>
                    <a:latin typeface="Calibri"/>
                    <a:ea typeface="Calibri"/>
                    <a:cs typeface="Calibri"/>
                    <a:sym typeface="Calibri"/>
                  </a:rPr>
                  <a:t>2</a:t>
                </a:r>
                <a:endParaRPr/>
              </a:p>
            </p:txBody>
          </p:sp>
        </p:grpSp>
        <p:grpSp>
          <p:nvGrpSpPr>
            <p:cNvPr id="540" name="Google Shape;540;p42"/>
            <p:cNvGrpSpPr/>
            <p:nvPr/>
          </p:nvGrpSpPr>
          <p:grpSpPr>
            <a:xfrm>
              <a:off x="687194" y="3220523"/>
              <a:ext cx="5171367" cy="1482582"/>
              <a:chOff x="2173094" y="3220523"/>
              <a:chExt cx="5171367" cy="1482582"/>
            </a:xfrm>
          </p:grpSpPr>
          <p:sp>
            <p:nvSpPr>
              <p:cNvPr id="541" name="Google Shape;541;p42"/>
              <p:cNvSpPr/>
              <p:nvPr/>
            </p:nvSpPr>
            <p:spPr>
              <a:xfrm rot="5400000">
                <a:off x="4475491" y="1827722"/>
                <a:ext cx="1409302" cy="4328637"/>
              </a:xfrm>
              <a:prstGeom prst="round2SameRect">
                <a:avLst>
                  <a:gd fmla="val 50000" name="adj1"/>
                  <a:gd fmla="val 0" name="adj2"/>
                </a:avLst>
              </a:prstGeom>
              <a:solidFill>
                <a:srgbClr val="48C2B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42" name="Google Shape;542;p42"/>
              <p:cNvSpPr txBox="1"/>
              <p:nvPr/>
            </p:nvSpPr>
            <p:spPr>
              <a:xfrm>
                <a:off x="3019723" y="3379666"/>
                <a:ext cx="3894393" cy="1323439"/>
              </a:xfrm>
              <a:prstGeom prst="rect">
                <a:avLst/>
              </a:prstGeom>
              <a:noFill/>
              <a:ln>
                <a:noFill/>
              </a:ln>
            </p:spPr>
            <p:txBody>
              <a:bodyPr anchorCtr="0" anchor="t" bIns="45700" lIns="91425" spcFirstLastPara="1" rIns="91425" wrap="square" tIns="45700">
                <a:spAutoFit/>
              </a:bodyPr>
              <a:lstStyle/>
              <a:p>
                <a:pPr indent="0" lvl="0" marL="0" marR="0" rtl="0" algn="l">
                  <a:lnSpc>
                    <a:spcPct val="98750"/>
                  </a:lnSpc>
                  <a:spcBef>
                    <a:spcPts val="0"/>
                  </a:spcBef>
                  <a:spcAft>
                    <a:spcPts val="0"/>
                  </a:spcAft>
                  <a:buNone/>
                </a:pPr>
                <a:r>
                  <a:rPr lang="es-PE" sz="1600">
                    <a:solidFill>
                      <a:schemeClr val="lt1"/>
                    </a:solidFill>
                    <a:latin typeface="Calibri"/>
                    <a:ea typeface="Calibri"/>
                    <a:cs typeface="Calibri"/>
                    <a:sym typeface="Calibri"/>
                  </a:rPr>
                  <a:t>Usar la instrucción CREATE DATABASE con la cláusula FOR ATTACH:</a:t>
                </a:r>
                <a:endParaRPr/>
              </a:p>
              <a:p>
                <a:pPr indent="0" lvl="0" marL="0" marR="0" rtl="0" algn="l">
                  <a:lnSpc>
                    <a:spcPct val="112857"/>
                  </a:lnSpc>
                  <a:spcBef>
                    <a:spcPts val="0"/>
                  </a:spcBef>
                  <a:spcAft>
                    <a:spcPts val="0"/>
                  </a:spcAft>
                  <a:buNone/>
                </a:pPr>
                <a:r>
                  <a:rPr lang="es-PE" sz="1400">
                    <a:solidFill>
                      <a:srgbClr val="FFFF00"/>
                    </a:solidFill>
                    <a:latin typeface="Calibri"/>
                    <a:ea typeface="Calibri"/>
                    <a:cs typeface="Calibri"/>
                    <a:sym typeface="Calibri"/>
                  </a:rPr>
                  <a:t>CREATE DATABASE nombre_base_datos   </a:t>
                </a:r>
                <a:endParaRPr/>
              </a:p>
              <a:p>
                <a:pPr indent="0" lvl="0" marL="0" marR="0" rtl="0" algn="l">
                  <a:lnSpc>
                    <a:spcPct val="112857"/>
                  </a:lnSpc>
                  <a:spcBef>
                    <a:spcPts val="0"/>
                  </a:spcBef>
                  <a:spcAft>
                    <a:spcPts val="0"/>
                  </a:spcAft>
                  <a:buNone/>
                </a:pPr>
                <a:r>
                  <a:rPr lang="es-PE" sz="1400">
                    <a:solidFill>
                      <a:srgbClr val="FFFF00"/>
                    </a:solidFill>
                    <a:latin typeface="Calibri"/>
                    <a:ea typeface="Calibri"/>
                    <a:cs typeface="Calibri"/>
                    <a:sym typeface="Calibri"/>
                  </a:rPr>
                  <a:t>    ON (FILENAME = ‘ruta\archivo.mdf'),   </a:t>
                </a:r>
                <a:endParaRPr/>
              </a:p>
              <a:p>
                <a:pPr indent="0" lvl="0" marL="0" marR="0" rtl="0" algn="l">
                  <a:lnSpc>
                    <a:spcPct val="112857"/>
                  </a:lnSpc>
                  <a:spcBef>
                    <a:spcPts val="0"/>
                  </a:spcBef>
                  <a:spcAft>
                    <a:spcPts val="0"/>
                  </a:spcAft>
                  <a:buNone/>
                </a:pPr>
                <a:r>
                  <a:rPr lang="es-PE" sz="1400">
                    <a:solidFill>
                      <a:srgbClr val="FFFF00"/>
                    </a:solidFill>
                    <a:latin typeface="Calibri"/>
                    <a:ea typeface="Calibri"/>
                    <a:cs typeface="Calibri"/>
                    <a:sym typeface="Calibri"/>
                  </a:rPr>
                  <a:t>    (FILENAME = ‘ruta\archivo_Log.ldf')   </a:t>
                </a:r>
                <a:endParaRPr/>
              </a:p>
              <a:p>
                <a:pPr indent="0" lvl="0" marL="0" marR="0" rtl="0" algn="l">
                  <a:lnSpc>
                    <a:spcPct val="112857"/>
                  </a:lnSpc>
                  <a:spcBef>
                    <a:spcPts val="0"/>
                  </a:spcBef>
                  <a:spcAft>
                    <a:spcPts val="0"/>
                  </a:spcAft>
                  <a:buNone/>
                </a:pPr>
                <a:r>
                  <a:rPr lang="es-PE" sz="1400">
                    <a:solidFill>
                      <a:srgbClr val="FFFF00"/>
                    </a:solidFill>
                    <a:latin typeface="Calibri"/>
                    <a:ea typeface="Calibri"/>
                    <a:cs typeface="Calibri"/>
                    <a:sym typeface="Calibri"/>
                  </a:rPr>
                  <a:t>    FOR ATTACH; </a:t>
                </a:r>
                <a:endParaRPr sz="1400">
                  <a:solidFill>
                    <a:schemeClr val="lt1"/>
                  </a:solidFill>
                  <a:latin typeface="Calibri"/>
                  <a:ea typeface="Calibri"/>
                  <a:cs typeface="Calibri"/>
                  <a:sym typeface="Calibri"/>
                </a:endParaRPr>
              </a:p>
            </p:txBody>
          </p:sp>
          <p:sp>
            <p:nvSpPr>
              <p:cNvPr id="543" name="Google Shape;543;p42"/>
              <p:cNvSpPr txBox="1"/>
              <p:nvPr/>
            </p:nvSpPr>
            <p:spPr>
              <a:xfrm>
                <a:off x="2173094" y="3220523"/>
                <a:ext cx="704538"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9000">
                    <a:solidFill>
                      <a:srgbClr val="48C3BB"/>
                    </a:solidFill>
                    <a:latin typeface="Calibri"/>
                    <a:ea typeface="Calibri"/>
                    <a:cs typeface="Calibri"/>
                    <a:sym typeface="Calibri"/>
                  </a:rPr>
                  <a:t>3</a:t>
                </a:r>
                <a:endParaRPr/>
              </a:p>
            </p:txBody>
          </p:sp>
        </p:grpSp>
      </p:grpSp>
      <p:grpSp>
        <p:nvGrpSpPr>
          <p:cNvPr id="544" name="Google Shape;544;p42"/>
          <p:cNvGrpSpPr/>
          <p:nvPr/>
        </p:nvGrpSpPr>
        <p:grpSpPr>
          <a:xfrm>
            <a:off x="747501" y="2719123"/>
            <a:ext cx="2845587" cy="2105927"/>
            <a:chOff x="6298413" y="3172242"/>
            <a:chExt cx="2845587" cy="2105927"/>
          </a:xfrm>
        </p:grpSpPr>
        <p:sp>
          <p:nvSpPr>
            <p:cNvPr id="545" name="Google Shape;545;p42"/>
            <p:cNvSpPr/>
            <p:nvPr/>
          </p:nvSpPr>
          <p:spPr>
            <a:xfrm>
              <a:off x="6298413" y="3172242"/>
              <a:ext cx="2763596"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PASOS PARA ADJUNTAR UNA BASE DE DATOS</a:t>
              </a:r>
              <a:endParaRPr/>
            </a:p>
          </p:txBody>
        </p:sp>
        <p:sp>
          <p:nvSpPr>
            <p:cNvPr id="546" name="Google Shape;546;p42"/>
            <p:cNvSpPr txBox="1"/>
            <p:nvPr/>
          </p:nvSpPr>
          <p:spPr>
            <a:xfrm>
              <a:off x="6298413" y="4262506"/>
              <a:ext cx="2845587"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200" u="sng">
                  <a:solidFill>
                    <a:schemeClr val="dk1"/>
                  </a:solidFill>
                  <a:latin typeface="Calibri"/>
                  <a:ea typeface="Calibri"/>
                  <a:cs typeface="Calibri"/>
                  <a:sym typeface="Calibri"/>
                  <a:hlinkClick r:id="rId3">
                    <a:extLst>
                      <a:ext uri="{A12FA001-AC4F-418D-AE19-62706E023703}">
                        <ahyp:hlinkClr val="tx"/>
                      </a:ext>
                    </a:extLst>
                  </a:hlinkClick>
                </a:rPr>
                <a:t>https://learn.microsoft.com/es-es/sql/relational-databases/databases/attach-a-database?view=sql-server-ver16</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547" name="Google Shape;547;p42"/>
            <p:cNvSpPr txBox="1"/>
            <p:nvPr/>
          </p:nvSpPr>
          <p:spPr>
            <a:xfrm>
              <a:off x="6298413" y="3871262"/>
              <a:ext cx="2424382"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200">
                  <a:solidFill>
                    <a:schemeClr val="dk1"/>
                  </a:solidFill>
                  <a:latin typeface="Calibri"/>
                  <a:ea typeface="Calibri"/>
                  <a:cs typeface="Calibri"/>
                  <a:sym typeface="Calibri"/>
                </a:rPr>
                <a:t>Ver guía técnica </a:t>
              </a:r>
              <a:r>
                <a:rPr b="1" lang="es-PE" sz="1200">
                  <a:solidFill>
                    <a:srgbClr val="538CD5"/>
                  </a:solidFill>
                  <a:latin typeface="Calibri"/>
                  <a:ea typeface="Calibri"/>
                  <a:cs typeface="Calibri"/>
                  <a:sym typeface="Calibri"/>
                </a:rPr>
                <a:t>Microsoft Build</a:t>
              </a:r>
              <a:r>
                <a:rPr lang="es-PE" sz="1200">
                  <a:solidFill>
                    <a:schemeClr val="dk1"/>
                  </a:solidFill>
                  <a:latin typeface="Calibri"/>
                  <a:ea typeface="Calibri"/>
                  <a:cs typeface="Calibri"/>
                  <a:sym typeface="Calibri"/>
                </a:rPr>
                <a:t> en:</a:t>
              </a:r>
              <a:endParaRPr/>
            </a:p>
          </p:txBody>
        </p:sp>
      </p:grpSp>
      <p:sp>
        <p:nvSpPr>
          <p:cNvPr id="548" name="Google Shape;548;p42"/>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SEPARAR Y ADJUNTAR BASES DE DATOS</a:t>
            </a:r>
            <a:endParaRPr sz="1700">
              <a:solidFill>
                <a:srgbClr val="438AD7"/>
              </a:solidFill>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4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55" name="Google Shape;555;p43"/>
          <p:cNvSpPr/>
          <p:nvPr/>
        </p:nvSpPr>
        <p:spPr>
          <a:xfrm>
            <a:off x="424252" y="3703125"/>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TRABAJO PRÁCTICO</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44"/>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TRABAJO PRÁCTICO</a:t>
            </a:r>
            <a:endParaRPr/>
          </a:p>
        </p:txBody>
      </p:sp>
      <p:sp>
        <p:nvSpPr>
          <p:cNvPr id="562" name="Google Shape;562;p44"/>
          <p:cNvSpPr txBox="1"/>
          <p:nvPr/>
        </p:nvSpPr>
        <p:spPr>
          <a:xfrm>
            <a:off x="407875" y="1066399"/>
            <a:ext cx="8449800" cy="3879000"/>
          </a:xfrm>
          <a:prstGeom prst="rect">
            <a:avLst/>
          </a:prstGeom>
          <a:solidFill>
            <a:srgbClr val="F2F2F2"/>
          </a:solid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EJERCICIO DE CREACIÓN DE BASE DE DATOS, TABLAS Y REGLAS DE NEGOCIO</a:t>
            </a:r>
            <a:endParaRPr/>
          </a:p>
          <a:p>
            <a:pPr indent="0" lvl="0" marL="11725" marR="0" rtl="0" algn="just">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Escribir las declaraciones SQL para crear la base de datos “</a:t>
            </a:r>
            <a:r>
              <a:rPr b="1" lang="es-PE" sz="1600">
                <a:solidFill>
                  <a:schemeClr val="dk1"/>
                </a:solidFill>
                <a:latin typeface="Calibri"/>
                <a:ea typeface="Calibri"/>
                <a:cs typeface="Calibri"/>
                <a:sym typeface="Calibri"/>
              </a:rPr>
              <a:t>AlquilerCoches</a:t>
            </a:r>
            <a:r>
              <a:rPr lang="es-PE" sz="1600">
                <a:solidFill>
                  <a:schemeClr val="dk1"/>
                </a:solidFill>
                <a:latin typeface="Calibri"/>
                <a:ea typeface="Calibri"/>
                <a:cs typeface="Calibri"/>
                <a:sym typeface="Calibri"/>
              </a:rPr>
              <a:t>”, según modelo físico adjunto. Implementar la base de datos respectiva, así como las tablas del modelo y las reglas de negocio que se indican a continuación.</a:t>
            </a:r>
            <a:endParaRPr/>
          </a:p>
          <a:p>
            <a:pPr indent="-66675" lvl="0" marL="180000"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Modelo Físico a implementar -  Reglas a seguir.</a:t>
            </a:r>
            <a:endParaRPr/>
          </a:p>
          <a:p>
            <a:pPr indent="-258762" lvl="1" marL="715963" marR="0" rtl="0" algn="l">
              <a:spcBef>
                <a:spcPts val="0"/>
              </a:spcBef>
              <a:spcAft>
                <a:spcPts val="0"/>
              </a:spcAft>
              <a:buClr>
                <a:schemeClr val="dk1"/>
              </a:buClr>
              <a:buSzPts val="1400"/>
              <a:buFont typeface="Noto Sans Symbols"/>
              <a:buChar char="✔"/>
            </a:pPr>
            <a:r>
              <a:rPr b="0" i="0" lang="es-PE" sz="1400" u="none" cap="none" strike="noStrike">
                <a:solidFill>
                  <a:schemeClr val="dk1"/>
                </a:solidFill>
                <a:latin typeface="Calibri"/>
                <a:ea typeface="Calibri"/>
                <a:cs typeface="Calibri"/>
                <a:sym typeface="Calibri"/>
              </a:rPr>
              <a:t>El código de la Agencia es auto numérico.</a:t>
            </a:r>
            <a:endParaRPr/>
          </a:p>
          <a:p>
            <a:pPr indent="-258762" lvl="1" marL="715963" marR="0" rtl="0" algn="l">
              <a:spcBef>
                <a:spcPts val="0"/>
              </a:spcBef>
              <a:spcAft>
                <a:spcPts val="0"/>
              </a:spcAft>
              <a:buClr>
                <a:schemeClr val="dk1"/>
              </a:buClr>
              <a:buSzPts val="1400"/>
              <a:buFont typeface="Noto Sans Symbols"/>
              <a:buChar char="✔"/>
            </a:pPr>
            <a:r>
              <a:rPr b="0" i="0" lang="es-PE" sz="1400" u="none" cap="none" strike="noStrike">
                <a:solidFill>
                  <a:schemeClr val="dk1"/>
                </a:solidFill>
                <a:latin typeface="Calibri"/>
                <a:ea typeface="Calibri"/>
                <a:cs typeface="Calibri"/>
                <a:sym typeface="Calibri"/>
              </a:rPr>
              <a:t>El DNI de un cliente no se puede repetir.</a:t>
            </a:r>
            <a:endParaRPr/>
          </a:p>
          <a:p>
            <a:pPr indent="-258762" lvl="1" marL="715963" marR="0" rtl="0" algn="l">
              <a:spcBef>
                <a:spcPts val="0"/>
              </a:spcBef>
              <a:spcAft>
                <a:spcPts val="0"/>
              </a:spcAft>
              <a:buClr>
                <a:schemeClr val="dk1"/>
              </a:buClr>
              <a:buSzPts val="1400"/>
              <a:buFont typeface="Noto Sans Symbols"/>
              <a:buChar char="✔"/>
            </a:pPr>
            <a:r>
              <a:rPr b="0" i="0" lang="es-PE" sz="1400" u="none" cap="none" strike="noStrike">
                <a:solidFill>
                  <a:schemeClr val="dk1"/>
                </a:solidFill>
                <a:latin typeface="Calibri"/>
                <a:ea typeface="Calibri"/>
                <a:cs typeface="Calibri"/>
                <a:sym typeface="Calibri"/>
              </a:rPr>
              <a:t>La fecha de inicio de la reserva es por defecto la fecha del sistema (usar la función GETDATE()).</a:t>
            </a:r>
            <a:endParaRPr/>
          </a:p>
          <a:p>
            <a:pPr indent="-258762" lvl="1" marL="715963" marR="0" rtl="0" algn="l">
              <a:spcBef>
                <a:spcPts val="0"/>
              </a:spcBef>
              <a:spcAft>
                <a:spcPts val="0"/>
              </a:spcAft>
              <a:buClr>
                <a:schemeClr val="dk1"/>
              </a:buClr>
              <a:buSzPts val="1400"/>
              <a:buFont typeface="Noto Sans Symbols"/>
              <a:buChar char="✔"/>
            </a:pPr>
            <a:r>
              <a:rPr lang="es-PE">
                <a:solidFill>
                  <a:schemeClr val="dk1"/>
                </a:solidFill>
                <a:latin typeface="Calibri"/>
                <a:ea typeface="Calibri"/>
                <a:cs typeface="Calibri"/>
                <a:sym typeface="Calibri"/>
              </a:rPr>
              <a:t>El p</a:t>
            </a:r>
            <a:r>
              <a:rPr b="0" i="0" lang="es-PE" sz="1400" u="none" cap="none" strike="noStrike">
                <a:solidFill>
                  <a:schemeClr val="dk1"/>
                </a:solidFill>
                <a:latin typeface="Calibri"/>
                <a:ea typeface="Calibri"/>
                <a:cs typeface="Calibri"/>
                <a:sym typeface="Calibri"/>
              </a:rPr>
              <a:t>recio de Alquiler no puede ser negativo.</a:t>
            </a:r>
            <a:endParaRPr/>
          </a:p>
          <a:p>
            <a:pPr indent="-258762" lvl="1" marL="715963" marR="0" rtl="0" algn="l">
              <a:spcBef>
                <a:spcPts val="0"/>
              </a:spcBef>
              <a:spcAft>
                <a:spcPts val="0"/>
              </a:spcAft>
              <a:buClr>
                <a:schemeClr val="dk1"/>
              </a:buClr>
              <a:buSzPts val="1400"/>
              <a:buFont typeface="Noto Sans Symbols"/>
              <a:buChar char="✔"/>
            </a:pPr>
            <a:r>
              <a:rPr b="0" i="0" lang="es-PE" sz="1400" u="none" cap="none" strike="noStrike">
                <a:solidFill>
                  <a:schemeClr val="dk1"/>
                </a:solidFill>
                <a:latin typeface="Calibri"/>
                <a:ea typeface="Calibri"/>
                <a:cs typeface="Calibri"/>
                <a:sym typeface="Calibri"/>
              </a:rPr>
              <a:t>Ingresar registros de prueba. Se deben probar los constraints.</a:t>
            </a:r>
            <a:endParaRPr/>
          </a:p>
          <a:p>
            <a:pPr indent="-258762" lvl="1" marL="715963" marR="0" rtl="0" algn="l">
              <a:spcBef>
                <a:spcPts val="0"/>
              </a:spcBef>
              <a:spcAft>
                <a:spcPts val="0"/>
              </a:spcAft>
              <a:buClr>
                <a:schemeClr val="dk1"/>
              </a:buClr>
              <a:buSzPts val="1400"/>
              <a:buFont typeface="Noto Sans Symbols"/>
              <a:buChar char="✔"/>
            </a:pPr>
            <a:r>
              <a:rPr b="0" i="0" lang="es-PE" sz="1400" u="none" cap="none" strike="noStrike">
                <a:solidFill>
                  <a:schemeClr val="dk1"/>
                </a:solidFill>
                <a:latin typeface="Calibri"/>
                <a:ea typeface="Calibri"/>
                <a:cs typeface="Calibri"/>
                <a:sym typeface="Calibri"/>
              </a:rPr>
              <a:t>Agregar un campo FechaNac a la tabla Cliente.</a:t>
            </a:r>
            <a:endParaRPr/>
          </a:p>
          <a:p>
            <a:pPr indent="-258762" lvl="1" marL="715963" marR="0" rtl="0" algn="l">
              <a:spcBef>
                <a:spcPts val="0"/>
              </a:spcBef>
              <a:spcAft>
                <a:spcPts val="0"/>
              </a:spcAft>
              <a:buClr>
                <a:schemeClr val="dk1"/>
              </a:buClr>
              <a:buSzPts val="1400"/>
              <a:buFont typeface="Noto Sans Symbols"/>
              <a:buChar char="✔"/>
            </a:pPr>
            <a:r>
              <a:rPr b="0" i="0" lang="es-PE" sz="1400" u="none" cap="none" strike="noStrike">
                <a:solidFill>
                  <a:schemeClr val="dk1"/>
                </a:solidFill>
                <a:latin typeface="Calibri"/>
                <a:ea typeface="Calibri"/>
                <a:cs typeface="Calibri"/>
                <a:sym typeface="Calibri"/>
              </a:rPr>
              <a:t>Ingresar cuatro clientes.</a:t>
            </a:r>
            <a:endParaRPr/>
          </a:p>
          <a:p>
            <a:pPr indent="-258762" lvl="1" marL="715963" marR="0" rtl="0" algn="l">
              <a:spcBef>
                <a:spcPts val="0"/>
              </a:spcBef>
              <a:spcAft>
                <a:spcPts val="0"/>
              </a:spcAft>
              <a:buClr>
                <a:schemeClr val="dk1"/>
              </a:buClr>
              <a:buSzPts val="1400"/>
              <a:buFont typeface="Noto Sans Symbols"/>
              <a:buChar char="✔"/>
            </a:pPr>
            <a:r>
              <a:rPr b="0" i="0" lang="es-PE" sz="1400" u="none" cap="none" strike="noStrike">
                <a:solidFill>
                  <a:schemeClr val="dk1"/>
                </a:solidFill>
                <a:latin typeface="Calibri"/>
                <a:ea typeface="Calibri"/>
                <a:cs typeface="Calibri"/>
                <a:sym typeface="Calibri"/>
              </a:rPr>
              <a:t>Cambiar de dirección al tercer cliente.</a:t>
            </a:r>
            <a:endParaRPr/>
          </a:p>
          <a:p>
            <a:pPr indent="-258762" lvl="1" marL="715963" marR="0" rtl="0" algn="l">
              <a:spcBef>
                <a:spcPts val="0"/>
              </a:spcBef>
              <a:spcAft>
                <a:spcPts val="0"/>
              </a:spcAft>
              <a:buClr>
                <a:schemeClr val="dk1"/>
              </a:buClr>
              <a:buSzPts val="1400"/>
              <a:buFont typeface="Noto Sans Symbols"/>
              <a:buChar char="✔"/>
            </a:pPr>
            <a:r>
              <a:rPr b="0" i="0" lang="es-PE" sz="1400" u="none" cap="none" strike="noStrike">
                <a:solidFill>
                  <a:schemeClr val="dk1"/>
                </a:solidFill>
                <a:latin typeface="Calibri"/>
                <a:ea typeface="Calibri"/>
                <a:cs typeface="Calibri"/>
                <a:sym typeface="Calibri"/>
              </a:rPr>
              <a:t>Eliminar el último cliente ingresado.</a:t>
            </a:r>
            <a:endParaRPr/>
          </a:p>
          <a:p>
            <a:pPr indent="-258762" lvl="1" marL="715963" marR="0" rtl="0" algn="l">
              <a:spcBef>
                <a:spcPts val="0"/>
              </a:spcBef>
              <a:spcAft>
                <a:spcPts val="0"/>
              </a:spcAft>
              <a:buClr>
                <a:schemeClr val="dk1"/>
              </a:buClr>
              <a:buSzPts val="1400"/>
              <a:buFont typeface="Noto Sans Symbols"/>
              <a:buChar char="✔"/>
            </a:pPr>
            <a:r>
              <a:rPr b="0" i="0" lang="es-PE" sz="1400" u="none" cap="none" strike="noStrike">
                <a:solidFill>
                  <a:schemeClr val="dk1"/>
                </a:solidFill>
                <a:latin typeface="Calibri"/>
                <a:ea typeface="Calibri"/>
                <a:cs typeface="Calibri"/>
                <a:sym typeface="Calibri"/>
              </a:rPr>
              <a:t>Guardar todos los códigos usados en un solo archivo tipo sql: </a:t>
            </a:r>
            <a:r>
              <a:rPr b="1" i="0" lang="es-PE" sz="1400" u="none" cap="none" strike="noStrike">
                <a:solidFill>
                  <a:srgbClr val="C00000"/>
                </a:solidFill>
                <a:latin typeface="Calibri"/>
                <a:ea typeface="Calibri"/>
                <a:cs typeface="Calibri"/>
                <a:sym typeface="Calibri"/>
              </a:rPr>
              <a:t>Tarea-S01-Nombre-ApellidoPaterno.sql</a:t>
            </a:r>
            <a:endParaRPr b="0" i="0" sz="1800" u="none" cap="none" strike="noStrike">
              <a:solidFill>
                <a:schemeClr val="dk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45"/>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TRABAJO PRÁCTICO</a:t>
            </a:r>
            <a:endParaRPr/>
          </a:p>
        </p:txBody>
      </p:sp>
      <p:sp>
        <p:nvSpPr>
          <p:cNvPr id="569" name="Google Shape;569;p45"/>
          <p:cNvSpPr txBox="1"/>
          <p:nvPr/>
        </p:nvSpPr>
        <p:spPr>
          <a:xfrm>
            <a:off x="407875" y="976155"/>
            <a:ext cx="8449718" cy="4216539"/>
          </a:xfrm>
          <a:prstGeom prst="rect">
            <a:avLst/>
          </a:prstGeom>
          <a:solidFill>
            <a:srgbClr val="F2F2F2"/>
          </a:solid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EJERCICIO DE CREACIÓN DE BASE DE DATOS, TABLAS Y REGLAS DE NEGOCIO</a:t>
            </a:r>
            <a:endParaRPr/>
          </a:p>
          <a:p>
            <a:pPr indent="0" lvl="0" marL="11725" marR="0" rtl="0" algn="just">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just">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Modelo físico adjunto.</a:t>
            </a:r>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79375" lvl="0" marL="180000"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0" lvl="0" marL="11725" marR="0" rtl="0" algn="just">
              <a:spcBef>
                <a:spcPts val="0"/>
              </a:spcBef>
              <a:spcAft>
                <a:spcPts val="0"/>
              </a:spcAft>
              <a:buClr>
                <a:srgbClr val="262626"/>
              </a:buClr>
              <a:buSzPts val="1400"/>
              <a:buFont typeface="Arial"/>
              <a:buNone/>
            </a:pPr>
            <a:r>
              <a:t/>
            </a:r>
            <a:endParaRPr sz="1400">
              <a:solidFill>
                <a:schemeClr val="dk1"/>
              </a:solidFill>
              <a:latin typeface="Calibri"/>
              <a:ea typeface="Calibri"/>
              <a:cs typeface="Calibri"/>
              <a:sym typeface="Calibri"/>
            </a:endParaRPr>
          </a:p>
          <a:p>
            <a:pPr indent="0" lvl="0" marL="11725" marR="0" rtl="0" algn="just">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p:txBody>
      </p:sp>
      <p:pic>
        <p:nvPicPr>
          <p:cNvPr id="570" name="Google Shape;570;p45"/>
          <p:cNvPicPr preferRelativeResize="0"/>
          <p:nvPr/>
        </p:nvPicPr>
        <p:blipFill rotWithShape="1">
          <a:blip r:embed="rId3">
            <a:alphaModFix/>
          </a:blip>
          <a:srcRect b="0" l="0" r="0" t="0"/>
          <a:stretch/>
        </p:blipFill>
        <p:spPr>
          <a:xfrm>
            <a:off x="1183241" y="1994582"/>
            <a:ext cx="6777518" cy="2848198"/>
          </a:xfrm>
          <a:prstGeom prst="roundRect">
            <a:avLst>
              <a:gd fmla="val 8594" name="adj"/>
            </a:avLst>
          </a:prstGeom>
          <a:solidFill>
            <a:srgbClr val="ECECEC"/>
          </a:solidFill>
          <a:ln cap="flat" cmpd="sng" w="12700">
            <a:solidFill>
              <a:schemeClr val="dk1"/>
            </a:solidFill>
            <a:prstDash val="dot"/>
            <a:round/>
            <a:headEnd len="sm" w="sm" type="none"/>
            <a:tailEnd len="sm" w="sm" type="none"/>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46"/>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7" name="Google Shape;577;p46"/>
          <p:cNvSpPr/>
          <p:nvPr/>
        </p:nvSpPr>
        <p:spPr>
          <a:xfrm>
            <a:off x="1859623" y="770440"/>
            <a:ext cx="6800190" cy="3754874"/>
          </a:xfrm>
          <a:prstGeom prst="rect">
            <a:avLst/>
          </a:prstGeom>
          <a:noFill/>
          <a:ln>
            <a:noFill/>
          </a:ln>
        </p:spPr>
        <p:txBody>
          <a:bodyPr anchorCtr="0" anchor="t" bIns="45700" lIns="91425" spcFirstLastPara="1" rIns="91425" wrap="square" tIns="45700">
            <a:spAutoFit/>
          </a:bodyPr>
          <a:lstStyle/>
          <a:p>
            <a:pPr indent="-180975" lvl="0" marL="180975" marR="0" rtl="0" algn="l">
              <a:spcBef>
                <a:spcPts val="0"/>
              </a:spcBef>
              <a:spcAft>
                <a:spcPts val="0"/>
              </a:spcAft>
              <a:buClr>
                <a:srgbClr val="FFFFFF"/>
              </a:buClr>
              <a:buSzPts val="1700"/>
              <a:buFont typeface="Arial"/>
              <a:buChar char="•"/>
            </a:pPr>
            <a:r>
              <a:rPr lang="es-PE" sz="1700">
                <a:solidFill>
                  <a:srgbClr val="FFFFFF"/>
                </a:solidFill>
                <a:latin typeface="Calibri"/>
                <a:ea typeface="Calibri"/>
                <a:cs typeface="Calibri"/>
                <a:sym typeface="Calibri"/>
              </a:rPr>
              <a:t>La arquitectura cliente-servidor es un modelo de diseño de software, en el que las diferentes actividades se reparten entre recursos.</a:t>
            </a:r>
            <a:endParaRPr/>
          </a:p>
          <a:p>
            <a:pPr indent="-73025" lvl="0" marL="180975" marR="0" rtl="0" algn="l">
              <a:spcBef>
                <a:spcPts val="0"/>
              </a:spcBef>
              <a:spcAft>
                <a:spcPts val="0"/>
              </a:spcAft>
              <a:buClr>
                <a:schemeClr val="dk1"/>
              </a:buClr>
              <a:buSzPts val="1700"/>
              <a:buFont typeface="Arial"/>
              <a:buNone/>
            </a:pPr>
            <a:r>
              <a:t/>
            </a:r>
            <a:endParaRPr sz="1700">
              <a:solidFill>
                <a:srgbClr val="FFFFFF"/>
              </a:solidFill>
              <a:latin typeface="Calibri"/>
              <a:ea typeface="Calibri"/>
              <a:cs typeface="Calibri"/>
              <a:sym typeface="Calibri"/>
            </a:endParaRPr>
          </a:p>
          <a:p>
            <a:pPr indent="-180975" lvl="0" marL="180975" marR="0" rtl="0" algn="l">
              <a:spcBef>
                <a:spcPts val="0"/>
              </a:spcBef>
              <a:spcAft>
                <a:spcPts val="0"/>
              </a:spcAft>
              <a:buClr>
                <a:srgbClr val="FFFFFF"/>
              </a:buClr>
              <a:buSzPts val="1700"/>
              <a:buFont typeface="Arial"/>
              <a:buChar char="•"/>
            </a:pPr>
            <a:r>
              <a:rPr lang="es-PE" sz="1700">
                <a:solidFill>
                  <a:srgbClr val="FFFFFF"/>
                </a:solidFill>
                <a:latin typeface="Calibri"/>
                <a:ea typeface="Calibri"/>
                <a:cs typeface="Calibri"/>
                <a:sym typeface="Calibri"/>
              </a:rPr>
              <a:t>El lenguaje de consulta estructurada (SQL) es un lenguaje de programación para almacenar y procesar información en una base de datos relacional. </a:t>
            </a:r>
            <a:endParaRPr/>
          </a:p>
          <a:p>
            <a:pPr indent="-73025" lvl="0" marL="180975" marR="0" rtl="0" algn="l">
              <a:spcBef>
                <a:spcPts val="0"/>
              </a:spcBef>
              <a:spcAft>
                <a:spcPts val="0"/>
              </a:spcAft>
              <a:buClr>
                <a:schemeClr val="dk1"/>
              </a:buClr>
              <a:buSzPts val="1700"/>
              <a:buFont typeface="Arial"/>
              <a:buNone/>
            </a:pPr>
            <a:r>
              <a:t/>
            </a:r>
            <a:endParaRPr sz="1700">
              <a:solidFill>
                <a:srgbClr val="FFFFFF"/>
              </a:solidFill>
              <a:latin typeface="Calibri"/>
              <a:ea typeface="Calibri"/>
              <a:cs typeface="Calibri"/>
              <a:sym typeface="Calibri"/>
            </a:endParaRPr>
          </a:p>
          <a:p>
            <a:pPr indent="-180975" lvl="0" marL="180975" marR="0" rtl="0" algn="l">
              <a:spcBef>
                <a:spcPts val="0"/>
              </a:spcBef>
              <a:spcAft>
                <a:spcPts val="0"/>
              </a:spcAft>
              <a:buClr>
                <a:srgbClr val="FFFFFF"/>
              </a:buClr>
              <a:buSzPts val="1700"/>
              <a:buFont typeface="Arial"/>
              <a:buChar char="•"/>
            </a:pPr>
            <a:r>
              <a:rPr lang="es-PE" sz="1700">
                <a:solidFill>
                  <a:srgbClr val="FFFFFF"/>
                </a:solidFill>
                <a:latin typeface="Calibri"/>
                <a:ea typeface="Calibri"/>
                <a:cs typeface="Calibri"/>
                <a:sym typeface="Calibri"/>
              </a:rPr>
              <a:t>La instrucción CREATE DATABASE crea una base de datos nueva, los archivos usados y los grupos de archivos. También puede usarse para crear una instantánea de base de datos o adjuntar archivos de base de datos. </a:t>
            </a:r>
            <a:endParaRPr/>
          </a:p>
          <a:p>
            <a:pPr indent="-73025" lvl="0" marL="180975" marR="0" rtl="0" algn="l">
              <a:spcBef>
                <a:spcPts val="0"/>
              </a:spcBef>
              <a:spcAft>
                <a:spcPts val="0"/>
              </a:spcAft>
              <a:buClr>
                <a:schemeClr val="dk1"/>
              </a:buClr>
              <a:buSzPts val="1700"/>
              <a:buFont typeface="Arial"/>
              <a:buNone/>
            </a:pPr>
            <a:r>
              <a:t/>
            </a:r>
            <a:endParaRPr sz="1700">
              <a:solidFill>
                <a:srgbClr val="FFFFFF"/>
              </a:solidFill>
              <a:latin typeface="Calibri"/>
              <a:ea typeface="Calibri"/>
              <a:cs typeface="Calibri"/>
              <a:sym typeface="Calibri"/>
            </a:endParaRPr>
          </a:p>
          <a:p>
            <a:pPr indent="-180975" lvl="0" marL="180975" marR="0" rtl="0" algn="l">
              <a:spcBef>
                <a:spcPts val="0"/>
              </a:spcBef>
              <a:spcAft>
                <a:spcPts val="0"/>
              </a:spcAft>
              <a:buClr>
                <a:srgbClr val="FFFFFF"/>
              </a:buClr>
              <a:buSzPts val="1700"/>
              <a:buFont typeface="Arial"/>
              <a:buChar char="•"/>
            </a:pPr>
            <a:r>
              <a:rPr lang="es-PE" sz="1700">
                <a:solidFill>
                  <a:srgbClr val="FFFFFF"/>
                </a:solidFill>
                <a:latin typeface="Calibri"/>
                <a:ea typeface="Calibri"/>
                <a:cs typeface="Calibri"/>
                <a:sym typeface="Calibri"/>
              </a:rPr>
              <a:t>La integridad de los datos se refiere a la consistencia y exactitud de los datos que se guardan en una base de datos.</a:t>
            </a:r>
            <a:endParaRPr sz="1700">
              <a:solidFill>
                <a:srgbClr val="FFFFFF"/>
              </a:solidFill>
              <a:latin typeface="Calibri"/>
              <a:ea typeface="Calibri"/>
              <a:cs typeface="Calibri"/>
              <a:sym typeface="Calibri"/>
            </a:endParaRPr>
          </a:p>
        </p:txBody>
      </p:sp>
      <p:sp>
        <p:nvSpPr>
          <p:cNvPr id="578" name="Google Shape;578;p46"/>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chemeClr val="lt1"/>
                </a:solidFill>
                <a:latin typeface="Calibri"/>
                <a:ea typeface="Calibri"/>
                <a:cs typeface="Calibri"/>
                <a:sym typeface="Calibri"/>
              </a:rPr>
              <a:t>/ CONCLUSIONES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pic>
        <p:nvPicPr>
          <p:cNvPr id="71" name="Google Shape;71;p5"/>
          <p:cNvPicPr preferRelativeResize="0"/>
          <p:nvPr/>
        </p:nvPicPr>
        <p:blipFill rotWithShape="1">
          <a:blip r:embed="rId3">
            <a:alphaModFix/>
          </a:blip>
          <a:srcRect b="0" l="0" r="0" t="0"/>
          <a:stretch/>
        </p:blipFill>
        <p:spPr>
          <a:xfrm>
            <a:off x="4184370" y="1306579"/>
            <a:ext cx="4512518" cy="2935587"/>
          </a:xfrm>
          <a:prstGeom prst="rect">
            <a:avLst/>
          </a:prstGeom>
          <a:noFill/>
          <a:ln>
            <a:noFill/>
          </a:ln>
        </p:spPr>
      </p:pic>
      <p:sp>
        <p:nvSpPr>
          <p:cNvPr id="72" name="Google Shape;72;p5"/>
          <p:cNvSpPr txBox="1"/>
          <p:nvPr/>
        </p:nvSpPr>
        <p:spPr>
          <a:xfrm>
            <a:off x="884946" y="1936478"/>
            <a:ext cx="3125175" cy="2062103"/>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En el contexto de las bases de datos, la arquitectura cliente-servidor se refiere a un modelo de diseño en el que la aplicación cliente y la base de datos se ejecutan en diferentes computadoras y se comunican a través de una red. </a:t>
            </a:r>
            <a:endParaRPr/>
          </a:p>
        </p:txBody>
      </p:sp>
      <p:sp>
        <p:nvSpPr>
          <p:cNvPr id="73" name="Google Shape;73;p5"/>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ARQUITECTURA CLIENTE/SERVIDOR</a:t>
            </a:r>
            <a:endParaRPr/>
          </a:p>
        </p:txBody>
      </p:sp>
      <p:sp>
        <p:nvSpPr>
          <p:cNvPr id="74" name="Google Shape;74;p5"/>
          <p:cNvSpPr txBox="1"/>
          <p:nvPr/>
        </p:nvSpPr>
        <p:spPr>
          <a:xfrm>
            <a:off x="1322780" y="4408421"/>
            <a:ext cx="7374108" cy="584775"/>
          </a:xfrm>
          <a:prstGeom prst="rect">
            <a:avLst/>
          </a:prstGeom>
          <a:solidFill>
            <a:srgbClr val="DAE5F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600">
                <a:solidFill>
                  <a:schemeClr val="dk1"/>
                </a:solidFill>
                <a:latin typeface="Calibri"/>
                <a:ea typeface="Calibri"/>
                <a:cs typeface="Calibri"/>
                <a:sym typeface="Calibri"/>
              </a:rPr>
              <a:t>En este modelo, el cliente envía solicitudes al servidor para acceder a los datos, y el servidor procesa esas solicitudes y envía los resultados al cliente.</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6"/>
          <p:cNvPicPr preferRelativeResize="0"/>
          <p:nvPr/>
        </p:nvPicPr>
        <p:blipFill rotWithShape="1">
          <a:blip r:embed="rId3">
            <a:alphaModFix/>
          </a:blip>
          <a:srcRect b="0" l="0" r="0" t="0"/>
          <a:stretch/>
        </p:blipFill>
        <p:spPr>
          <a:xfrm>
            <a:off x="5470613" y="992529"/>
            <a:ext cx="3377314" cy="3769157"/>
          </a:xfrm>
          <a:prstGeom prst="roundRect">
            <a:avLst>
              <a:gd fmla="val 4737" name="adj"/>
            </a:avLst>
          </a:prstGeom>
          <a:solidFill>
            <a:srgbClr val="ECECEC"/>
          </a:solidFill>
          <a:ln cap="flat" cmpd="sng" w="12700">
            <a:solidFill>
              <a:srgbClr val="366092"/>
            </a:solidFill>
            <a:prstDash val="dot"/>
            <a:round/>
            <a:headEnd len="sm" w="sm" type="none"/>
            <a:tailEnd len="sm" w="sm" type="none"/>
          </a:ln>
        </p:spPr>
      </p:pic>
      <p:sp>
        <p:nvSpPr>
          <p:cNvPr id="81" name="Google Shape;81;p6"/>
          <p:cNvSpPr txBox="1"/>
          <p:nvPr/>
        </p:nvSpPr>
        <p:spPr>
          <a:xfrm>
            <a:off x="614453" y="1294224"/>
            <a:ext cx="4697799" cy="3200876"/>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Clr>
                <a:srgbClr val="0070C0"/>
              </a:buClr>
              <a:buSzPts val="1600"/>
              <a:buFont typeface="Arial"/>
              <a:buNone/>
            </a:pPr>
            <a:r>
              <a:rPr b="1" lang="es-PE" sz="1600">
                <a:solidFill>
                  <a:srgbClr val="0070C0"/>
                </a:solidFill>
                <a:latin typeface="Calibri"/>
                <a:ea typeface="Calibri"/>
                <a:cs typeface="Calibri"/>
                <a:sym typeface="Calibri"/>
              </a:rPr>
              <a:t>Servidor:</a:t>
            </a:r>
            <a:r>
              <a:rPr lang="es-PE" sz="1600">
                <a:solidFill>
                  <a:srgbClr val="953734"/>
                </a:solidFill>
                <a:latin typeface="Calibri"/>
                <a:ea typeface="Calibri"/>
                <a:cs typeface="Calibri"/>
                <a:sym typeface="Calibri"/>
              </a:rPr>
              <a:t> </a:t>
            </a:r>
            <a:r>
              <a:rPr lang="es-PE" sz="1600">
                <a:solidFill>
                  <a:srgbClr val="262626"/>
                </a:solidFill>
                <a:latin typeface="Calibri"/>
                <a:ea typeface="Calibri"/>
                <a:cs typeface="Calibri"/>
                <a:sym typeface="Calibri"/>
              </a:rPr>
              <a:t>rol que desempeña un equipo ofreciendo un conjunto de servicios a los clientes. Por ejemplo: manejo de archivos, impresión, páginas web, direccionamiento de correo electrónico, actualización de base de datos y control de acceso. </a:t>
            </a:r>
            <a:endParaRPr/>
          </a:p>
          <a:p>
            <a:pPr indent="0" lvl="0" marL="11725" marR="0" rtl="0" algn="l">
              <a:spcBef>
                <a:spcPts val="0"/>
              </a:spcBef>
              <a:spcAft>
                <a:spcPts val="0"/>
              </a:spcAft>
              <a:buClr>
                <a:srgbClr val="262626"/>
              </a:buClr>
              <a:buSzPts val="1600"/>
              <a:buFont typeface="Arial"/>
              <a:buNone/>
            </a:pPr>
            <a:r>
              <a:t/>
            </a:r>
            <a:endParaRPr sz="1600">
              <a:solidFill>
                <a:srgbClr val="262626"/>
              </a:solidFill>
              <a:latin typeface="Calibri"/>
              <a:ea typeface="Calibri"/>
              <a:cs typeface="Calibri"/>
              <a:sym typeface="Calibri"/>
            </a:endParaRPr>
          </a:p>
          <a:p>
            <a:pPr indent="0" lvl="0" marL="11725" marR="0" rtl="0" algn="l">
              <a:spcBef>
                <a:spcPts val="0"/>
              </a:spcBef>
              <a:spcAft>
                <a:spcPts val="0"/>
              </a:spcAft>
              <a:buClr>
                <a:srgbClr val="0070C0"/>
              </a:buClr>
              <a:buSzPts val="1600"/>
              <a:buFont typeface="Arial"/>
              <a:buNone/>
            </a:pPr>
            <a:r>
              <a:rPr b="1" lang="es-PE" sz="1600">
                <a:solidFill>
                  <a:srgbClr val="0070C0"/>
                </a:solidFill>
                <a:latin typeface="Calibri"/>
                <a:ea typeface="Calibri"/>
                <a:cs typeface="Calibri"/>
                <a:sym typeface="Calibri"/>
              </a:rPr>
              <a:t>Cliente: </a:t>
            </a:r>
            <a:r>
              <a:rPr lang="es-PE" sz="1600">
                <a:solidFill>
                  <a:srgbClr val="262626"/>
                </a:solidFill>
                <a:latin typeface="Calibri"/>
                <a:ea typeface="Calibri"/>
                <a:cs typeface="Calibri"/>
                <a:sym typeface="Calibri"/>
              </a:rPr>
              <a:t>rol que desempeña un equipo demandando servicios de los servidores, pero también puede realizar procesamiento local. Por ejemplo: desplegar páginas web, mostrar ventanas, generar correo electrónico, etc.</a:t>
            </a:r>
            <a:endParaRPr/>
          </a:p>
          <a:p>
            <a:pPr indent="0" lvl="0" marL="11725" marR="0" rtl="0" algn="l">
              <a:spcBef>
                <a:spcPts val="0"/>
              </a:spcBef>
              <a:spcAft>
                <a:spcPts val="0"/>
              </a:spcAft>
              <a:buClr>
                <a:srgbClr val="262626"/>
              </a:buClr>
              <a:buSzPts val="1600"/>
              <a:buFont typeface="Arial"/>
              <a:buNone/>
            </a:pPr>
            <a:r>
              <a:t/>
            </a:r>
            <a:endParaRPr sz="1600">
              <a:solidFill>
                <a:srgbClr val="262626"/>
              </a:solidFill>
              <a:latin typeface="Calibri"/>
              <a:ea typeface="Calibri"/>
              <a:cs typeface="Calibri"/>
              <a:sym typeface="Calibri"/>
            </a:endParaRPr>
          </a:p>
          <a:p>
            <a:pPr indent="0" lvl="0" marL="11725" marR="0" rtl="0" algn="l">
              <a:spcBef>
                <a:spcPts val="0"/>
              </a:spcBef>
              <a:spcAft>
                <a:spcPts val="0"/>
              </a:spcAft>
              <a:buClr>
                <a:srgbClr val="0070C0"/>
              </a:buClr>
              <a:buSzPts val="1600"/>
              <a:buFont typeface="Arial"/>
              <a:buNone/>
            </a:pPr>
            <a:r>
              <a:rPr b="1" lang="es-PE" sz="1600">
                <a:solidFill>
                  <a:srgbClr val="0070C0"/>
                </a:solidFill>
                <a:latin typeface="Calibri"/>
                <a:ea typeface="Calibri"/>
                <a:cs typeface="Calibri"/>
                <a:sym typeface="Calibri"/>
              </a:rPr>
              <a:t>Servidor y Cliente: </a:t>
            </a:r>
            <a:r>
              <a:rPr lang="es-PE" sz="1600">
                <a:solidFill>
                  <a:srgbClr val="262626"/>
                </a:solidFill>
                <a:latin typeface="Calibri"/>
                <a:ea typeface="Calibri"/>
                <a:cs typeface="Calibri"/>
                <a:sym typeface="Calibri"/>
              </a:rPr>
              <a:t>eventualmente, un mismo equipo puede desempeñar ambos roles. </a:t>
            </a:r>
            <a:endParaRPr/>
          </a:p>
        </p:txBody>
      </p:sp>
      <p:sp>
        <p:nvSpPr>
          <p:cNvPr id="82" name="Google Shape;82;p6"/>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ARQUITECTURA CLIENTE/SERVIDOR</a:t>
            </a:r>
            <a:endParaRPr/>
          </a:p>
        </p:txBody>
      </p:sp>
      <p:sp>
        <p:nvSpPr>
          <p:cNvPr id="83" name="Google Shape;83;p6"/>
          <p:cNvSpPr txBox="1"/>
          <p:nvPr/>
        </p:nvSpPr>
        <p:spPr>
          <a:xfrm>
            <a:off x="3391593" y="4515465"/>
            <a:ext cx="1762298" cy="246221"/>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PE" sz="1000">
                <a:solidFill>
                  <a:schemeClr val="dk1"/>
                </a:solidFill>
                <a:latin typeface="Calibri"/>
                <a:ea typeface="Calibri"/>
                <a:cs typeface="Calibri"/>
                <a:sym typeface="Calibri"/>
              </a:rPr>
              <a:t>alexisdiegov.blogspot.com</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grpSp>
        <p:nvGrpSpPr>
          <p:cNvPr id="89" name="Google Shape;89;p7"/>
          <p:cNvGrpSpPr/>
          <p:nvPr/>
        </p:nvGrpSpPr>
        <p:grpSpPr>
          <a:xfrm>
            <a:off x="5082366" y="1338791"/>
            <a:ext cx="3568881" cy="1518283"/>
            <a:chOff x="5088506" y="1596485"/>
            <a:chExt cx="3568881" cy="1518283"/>
          </a:xfrm>
        </p:grpSpPr>
        <p:sp>
          <p:nvSpPr>
            <p:cNvPr id="90" name="Google Shape;90;p7"/>
            <p:cNvSpPr/>
            <p:nvPr/>
          </p:nvSpPr>
          <p:spPr>
            <a:xfrm>
              <a:off x="5088506" y="1955308"/>
              <a:ext cx="3552256" cy="1097673"/>
            </a:xfrm>
            <a:prstGeom prst="rect">
              <a:avLst/>
            </a:prstGeom>
            <a:noFill/>
            <a:ln>
              <a:noFill/>
            </a:ln>
          </p:spPr>
          <p:txBody>
            <a:bodyPr anchorCtr="0" anchor="t" bIns="0" lIns="0" spcFirstLastPara="1" rIns="0" wrap="square" tIns="0">
              <a:spAutoFit/>
            </a:bodyPr>
            <a:lstStyle/>
            <a:p>
              <a:pPr indent="-285750" lvl="0" marL="285750" marR="0" rtl="0" algn="l">
                <a:lnSpc>
                  <a:spcPct val="130000"/>
                </a:lnSpc>
                <a:spcBef>
                  <a:spcPts val="0"/>
                </a:spcBef>
                <a:spcAft>
                  <a:spcPts val="0"/>
                </a:spcAft>
                <a:buClr>
                  <a:srgbClr val="8058A6"/>
                </a:buClr>
                <a:buSzPts val="1400"/>
                <a:buFont typeface="Noto Sans Symbols"/>
                <a:buChar char="▪"/>
              </a:pPr>
              <a:r>
                <a:rPr b="1" lang="es-PE" sz="1400">
                  <a:solidFill>
                    <a:srgbClr val="262626"/>
                  </a:solidFill>
                  <a:latin typeface="Calibri"/>
                  <a:ea typeface="Calibri"/>
                  <a:cs typeface="Calibri"/>
                  <a:sym typeface="Calibri"/>
                </a:rPr>
                <a:t>Complejidad</a:t>
              </a:r>
              <a:r>
                <a:rPr lang="es-PE" sz="1400">
                  <a:solidFill>
                    <a:srgbClr val="262626"/>
                  </a:solidFill>
                  <a:latin typeface="Calibri"/>
                  <a:ea typeface="Calibri"/>
                  <a:cs typeface="Calibri"/>
                  <a:sym typeface="Calibri"/>
                </a:rPr>
                <a:t> de la implementación.</a:t>
              </a:r>
              <a:endParaRPr/>
            </a:p>
            <a:p>
              <a:pPr indent="-285750" lvl="0" marL="285750" marR="0" rtl="0" algn="l">
                <a:lnSpc>
                  <a:spcPct val="130000"/>
                </a:lnSpc>
                <a:spcBef>
                  <a:spcPts val="0"/>
                </a:spcBef>
                <a:spcAft>
                  <a:spcPts val="0"/>
                </a:spcAft>
                <a:buClr>
                  <a:srgbClr val="8058A6"/>
                </a:buClr>
                <a:buSzPts val="1400"/>
                <a:buFont typeface="Noto Sans Symbols"/>
                <a:buChar char="▪"/>
              </a:pPr>
              <a:r>
                <a:rPr lang="es-PE" sz="1400">
                  <a:solidFill>
                    <a:srgbClr val="262626"/>
                  </a:solidFill>
                  <a:latin typeface="Calibri"/>
                  <a:ea typeface="Calibri"/>
                  <a:cs typeface="Calibri"/>
                  <a:sym typeface="Calibri"/>
                </a:rPr>
                <a:t> N</a:t>
              </a:r>
              <a:r>
                <a:rPr b="1" lang="es-PE" sz="1400">
                  <a:solidFill>
                    <a:srgbClr val="262626"/>
                  </a:solidFill>
                  <a:latin typeface="Calibri"/>
                  <a:ea typeface="Calibri"/>
                  <a:cs typeface="Calibri"/>
                  <a:sym typeface="Calibri"/>
                </a:rPr>
                <a:t>ecesidad</a:t>
              </a:r>
              <a:r>
                <a:rPr lang="es-PE" sz="1400">
                  <a:solidFill>
                    <a:srgbClr val="262626"/>
                  </a:solidFill>
                  <a:latin typeface="Calibri"/>
                  <a:ea typeface="Calibri"/>
                  <a:cs typeface="Calibri"/>
                  <a:sym typeface="Calibri"/>
                </a:rPr>
                <a:t> de una red confiable y segura para la comunicación entre el cliente y el servidor.</a:t>
              </a:r>
              <a:endParaRPr sz="1400">
                <a:solidFill>
                  <a:srgbClr val="262626"/>
                </a:solidFill>
                <a:latin typeface="Calibri"/>
                <a:ea typeface="Calibri"/>
                <a:cs typeface="Calibri"/>
                <a:sym typeface="Calibri"/>
              </a:endParaRPr>
            </a:p>
          </p:txBody>
        </p:sp>
        <p:cxnSp>
          <p:nvCxnSpPr>
            <p:cNvPr id="91" name="Google Shape;91;p7"/>
            <p:cNvCxnSpPr/>
            <p:nvPr/>
          </p:nvCxnSpPr>
          <p:spPr>
            <a:xfrm>
              <a:off x="5105132" y="2248943"/>
              <a:ext cx="3552255" cy="0"/>
            </a:xfrm>
            <a:prstGeom prst="straightConnector1">
              <a:avLst/>
            </a:prstGeom>
            <a:noFill/>
            <a:ln cap="flat" cmpd="sng" w="9525">
              <a:solidFill>
                <a:srgbClr val="BFBFBF"/>
              </a:solidFill>
              <a:prstDash val="solid"/>
              <a:round/>
              <a:headEnd len="sm" w="sm" type="none"/>
              <a:tailEnd len="sm" w="sm" type="none"/>
            </a:ln>
          </p:spPr>
        </p:cxnSp>
        <p:sp>
          <p:nvSpPr>
            <p:cNvPr id="92" name="Google Shape;92;p7"/>
            <p:cNvSpPr/>
            <p:nvPr/>
          </p:nvSpPr>
          <p:spPr>
            <a:xfrm>
              <a:off x="5088506" y="1596485"/>
              <a:ext cx="3552255"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s-PE" sz="1800">
                  <a:solidFill>
                    <a:srgbClr val="8058A6"/>
                  </a:solidFill>
                  <a:latin typeface="Calibri"/>
                  <a:ea typeface="Calibri"/>
                  <a:cs typeface="Calibri"/>
                  <a:sym typeface="Calibri"/>
                </a:rPr>
                <a:t>DESVENTAJAS</a:t>
              </a:r>
              <a:endParaRPr/>
            </a:p>
          </p:txBody>
        </p:sp>
        <p:cxnSp>
          <p:nvCxnSpPr>
            <p:cNvPr id="93" name="Google Shape;93;p7"/>
            <p:cNvCxnSpPr/>
            <p:nvPr/>
          </p:nvCxnSpPr>
          <p:spPr>
            <a:xfrm>
              <a:off x="5088506" y="3114768"/>
              <a:ext cx="3552255" cy="0"/>
            </a:xfrm>
            <a:prstGeom prst="straightConnector1">
              <a:avLst/>
            </a:prstGeom>
            <a:noFill/>
            <a:ln cap="flat" cmpd="sng" w="9525">
              <a:solidFill>
                <a:srgbClr val="BFBFBF"/>
              </a:solidFill>
              <a:prstDash val="solid"/>
              <a:round/>
              <a:headEnd len="sm" w="sm" type="none"/>
              <a:tailEnd len="sm" w="sm" type="none"/>
            </a:ln>
          </p:spPr>
        </p:cxnSp>
      </p:grpSp>
      <p:grpSp>
        <p:nvGrpSpPr>
          <p:cNvPr id="94" name="Google Shape;94;p7"/>
          <p:cNvGrpSpPr/>
          <p:nvPr/>
        </p:nvGrpSpPr>
        <p:grpSpPr>
          <a:xfrm>
            <a:off x="490958" y="1338791"/>
            <a:ext cx="4275251" cy="3202368"/>
            <a:chOff x="497098" y="1596485"/>
            <a:chExt cx="4275251" cy="3202368"/>
          </a:xfrm>
        </p:grpSpPr>
        <p:sp>
          <p:nvSpPr>
            <p:cNvPr id="95" name="Google Shape;95;p7"/>
            <p:cNvSpPr/>
            <p:nvPr/>
          </p:nvSpPr>
          <p:spPr>
            <a:xfrm>
              <a:off x="497098" y="1955308"/>
              <a:ext cx="4269111" cy="2778133"/>
            </a:xfrm>
            <a:prstGeom prst="rect">
              <a:avLst/>
            </a:prstGeom>
            <a:noFill/>
            <a:ln>
              <a:noFill/>
            </a:ln>
          </p:spPr>
          <p:txBody>
            <a:bodyPr anchorCtr="0" anchor="t" bIns="0" lIns="0" spcFirstLastPara="1" rIns="0" wrap="square" tIns="0">
              <a:spAutoFit/>
            </a:bodyPr>
            <a:lstStyle/>
            <a:p>
              <a:pPr indent="-285750" lvl="0" marL="285750" marR="0" rtl="0" algn="l">
                <a:lnSpc>
                  <a:spcPct val="130000"/>
                </a:lnSpc>
                <a:spcBef>
                  <a:spcPts val="0"/>
                </a:spcBef>
                <a:spcAft>
                  <a:spcPts val="0"/>
                </a:spcAft>
                <a:buClr>
                  <a:srgbClr val="9CC606"/>
                </a:buClr>
                <a:buSzPts val="1470"/>
                <a:buFont typeface="Noto Sans Symbols"/>
                <a:buChar char="▪"/>
              </a:pPr>
              <a:r>
                <a:rPr b="1" lang="es-PE" sz="1400">
                  <a:solidFill>
                    <a:srgbClr val="262626"/>
                  </a:solidFill>
                  <a:latin typeface="Calibri"/>
                  <a:ea typeface="Calibri"/>
                  <a:cs typeface="Calibri"/>
                  <a:sym typeface="Calibri"/>
                </a:rPr>
                <a:t>Escalabilidad</a:t>
              </a:r>
              <a:r>
                <a:rPr lang="es-PE" sz="1400">
                  <a:solidFill>
                    <a:srgbClr val="262626"/>
                  </a:solidFill>
                  <a:latin typeface="Calibri"/>
                  <a:ea typeface="Calibri"/>
                  <a:cs typeface="Calibri"/>
                  <a:sym typeface="Calibri"/>
                </a:rPr>
                <a:t>: permite que la aplicación y la base de datos se ejecuten en diferentes servidores para manejar una mayor cantidad de usuarios y datos.</a:t>
              </a:r>
              <a:endParaRPr/>
            </a:p>
            <a:p>
              <a:pPr indent="-285750" lvl="0" marL="285750" marR="0" rtl="0" algn="l">
                <a:lnSpc>
                  <a:spcPct val="130000"/>
                </a:lnSpc>
                <a:spcBef>
                  <a:spcPts val="0"/>
                </a:spcBef>
                <a:spcAft>
                  <a:spcPts val="0"/>
                </a:spcAft>
                <a:buClr>
                  <a:srgbClr val="9CC606"/>
                </a:buClr>
                <a:buSzPts val="1470"/>
                <a:buFont typeface="Noto Sans Symbols"/>
                <a:buChar char="▪"/>
              </a:pPr>
              <a:r>
                <a:rPr b="1" lang="es-PE" sz="1400">
                  <a:solidFill>
                    <a:srgbClr val="262626"/>
                  </a:solidFill>
                  <a:latin typeface="Calibri"/>
                  <a:ea typeface="Calibri"/>
                  <a:cs typeface="Calibri"/>
                  <a:sym typeface="Calibri"/>
                </a:rPr>
                <a:t>Seguridad</a:t>
              </a:r>
              <a:r>
                <a:rPr lang="es-PE" sz="1400">
                  <a:solidFill>
                    <a:srgbClr val="262626"/>
                  </a:solidFill>
                  <a:latin typeface="Calibri"/>
                  <a:ea typeface="Calibri"/>
                  <a:cs typeface="Calibri"/>
                  <a:sym typeface="Calibri"/>
                </a:rPr>
                <a:t>: permite que la base de datos se almacene en un servidor protegido, lo que reduce el riesgo de pérdida de datos y acceso no autorizado.</a:t>
              </a:r>
              <a:endParaRPr/>
            </a:p>
            <a:p>
              <a:pPr indent="-285750" lvl="0" marL="285750" marR="0" rtl="0" algn="l">
                <a:lnSpc>
                  <a:spcPct val="130000"/>
                </a:lnSpc>
                <a:spcBef>
                  <a:spcPts val="0"/>
                </a:spcBef>
                <a:spcAft>
                  <a:spcPts val="0"/>
                </a:spcAft>
                <a:buClr>
                  <a:srgbClr val="9CC606"/>
                </a:buClr>
                <a:buSzPts val="1470"/>
                <a:buFont typeface="Noto Sans Symbols"/>
                <a:buChar char="▪"/>
              </a:pPr>
              <a:r>
                <a:rPr b="1" lang="es-PE" sz="1400">
                  <a:solidFill>
                    <a:srgbClr val="262626"/>
                  </a:solidFill>
                  <a:latin typeface="Calibri"/>
                  <a:ea typeface="Calibri"/>
                  <a:cs typeface="Calibri"/>
                  <a:sym typeface="Calibri"/>
                </a:rPr>
                <a:t>Mantenimiento</a:t>
              </a:r>
              <a:r>
                <a:rPr lang="es-PE" sz="1400">
                  <a:solidFill>
                    <a:srgbClr val="262626"/>
                  </a:solidFill>
                  <a:latin typeface="Calibri"/>
                  <a:ea typeface="Calibri"/>
                  <a:cs typeface="Calibri"/>
                  <a:sym typeface="Calibri"/>
                </a:rPr>
                <a:t>: permite que la aplicación y la base de datos se actualicen y se mantengan de forma independiente, lo que reduce el tiempo de inactividad y aumenta la disponibilidad de la aplicación.</a:t>
              </a:r>
              <a:endParaRPr sz="1400">
                <a:solidFill>
                  <a:srgbClr val="262626"/>
                </a:solidFill>
                <a:latin typeface="Calibri"/>
                <a:ea typeface="Calibri"/>
                <a:cs typeface="Calibri"/>
                <a:sym typeface="Calibri"/>
              </a:endParaRPr>
            </a:p>
          </p:txBody>
        </p:sp>
        <p:sp>
          <p:nvSpPr>
            <p:cNvPr id="96" name="Google Shape;96;p7"/>
            <p:cNvSpPr/>
            <p:nvPr/>
          </p:nvSpPr>
          <p:spPr>
            <a:xfrm>
              <a:off x="503238" y="1596485"/>
              <a:ext cx="4262971"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s-PE" sz="1800">
                  <a:solidFill>
                    <a:srgbClr val="9CC606"/>
                  </a:solidFill>
                  <a:latin typeface="Calibri"/>
                  <a:ea typeface="Calibri"/>
                  <a:cs typeface="Calibri"/>
                  <a:sym typeface="Calibri"/>
                </a:rPr>
                <a:t>VENTAJAS</a:t>
              </a:r>
              <a:endParaRPr/>
            </a:p>
          </p:txBody>
        </p:sp>
        <p:cxnSp>
          <p:nvCxnSpPr>
            <p:cNvPr id="97" name="Google Shape;97;p7"/>
            <p:cNvCxnSpPr/>
            <p:nvPr/>
          </p:nvCxnSpPr>
          <p:spPr>
            <a:xfrm>
              <a:off x="503238" y="2816947"/>
              <a:ext cx="4269111" cy="0"/>
            </a:xfrm>
            <a:prstGeom prst="straightConnector1">
              <a:avLst/>
            </a:prstGeom>
            <a:noFill/>
            <a:ln cap="flat" cmpd="sng" w="9525">
              <a:solidFill>
                <a:srgbClr val="BFBFBF"/>
              </a:solidFill>
              <a:prstDash val="solid"/>
              <a:round/>
              <a:headEnd len="sm" w="sm" type="none"/>
              <a:tailEnd len="sm" w="sm" type="none"/>
            </a:ln>
          </p:spPr>
        </p:cxnSp>
        <p:cxnSp>
          <p:nvCxnSpPr>
            <p:cNvPr id="98" name="Google Shape;98;p7"/>
            <p:cNvCxnSpPr/>
            <p:nvPr/>
          </p:nvCxnSpPr>
          <p:spPr>
            <a:xfrm>
              <a:off x="503238" y="3659831"/>
              <a:ext cx="4269111" cy="0"/>
            </a:xfrm>
            <a:prstGeom prst="straightConnector1">
              <a:avLst/>
            </a:prstGeom>
            <a:noFill/>
            <a:ln cap="flat" cmpd="sng" w="9525">
              <a:solidFill>
                <a:srgbClr val="BFBFBF"/>
              </a:solidFill>
              <a:prstDash val="solid"/>
              <a:round/>
              <a:headEnd len="sm" w="sm" type="none"/>
              <a:tailEnd len="sm" w="sm" type="none"/>
            </a:ln>
          </p:spPr>
        </p:cxnSp>
        <p:cxnSp>
          <p:nvCxnSpPr>
            <p:cNvPr id="99" name="Google Shape;99;p7"/>
            <p:cNvCxnSpPr/>
            <p:nvPr/>
          </p:nvCxnSpPr>
          <p:spPr>
            <a:xfrm>
              <a:off x="503238" y="4798853"/>
              <a:ext cx="4269111" cy="0"/>
            </a:xfrm>
            <a:prstGeom prst="straightConnector1">
              <a:avLst/>
            </a:prstGeom>
            <a:noFill/>
            <a:ln cap="flat" cmpd="sng" w="9525">
              <a:solidFill>
                <a:srgbClr val="BFBFBF"/>
              </a:solidFill>
              <a:prstDash val="solid"/>
              <a:round/>
              <a:headEnd len="sm" w="sm" type="none"/>
              <a:tailEnd len="sm" w="sm" type="none"/>
            </a:ln>
          </p:spPr>
        </p:cxnSp>
      </p:grpSp>
      <p:sp>
        <p:nvSpPr>
          <p:cNvPr id="100" name="Google Shape;100;p7"/>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ARQUITECTURA CLIENTE/SERVIDOR</a:t>
            </a:r>
            <a:endParaRPr/>
          </a:p>
        </p:txBody>
      </p:sp>
      <p:sp>
        <p:nvSpPr>
          <p:cNvPr id="101" name="Google Shape;101;p7"/>
          <p:cNvSpPr txBox="1"/>
          <p:nvPr/>
        </p:nvSpPr>
        <p:spPr>
          <a:xfrm>
            <a:off x="5098992" y="3398529"/>
            <a:ext cx="3552300" cy="1077600"/>
          </a:xfrm>
          <a:prstGeom prst="rect">
            <a:avLst/>
          </a:prstGeom>
          <a:solidFill>
            <a:srgbClr val="DAE5F1"/>
          </a:solidFill>
          <a:ln>
            <a:noFill/>
          </a:ln>
        </p:spPr>
        <p:txBody>
          <a:bodyPr anchorCtr="0" anchor="t" bIns="0" lIns="0" spcFirstLastPara="1" rIns="0" wrap="square" tIns="0">
            <a:spAutoFit/>
          </a:bodyPr>
          <a:lstStyle/>
          <a:p>
            <a:pPr indent="0" lvl="0" marL="180000" marR="0" rtl="0" algn="l">
              <a:spcBef>
                <a:spcPts val="0"/>
              </a:spcBef>
              <a:spcAft>
                <a:spcPts val="0"/>
              </a:spcAft>
              <a:buNone/>
            </a:pPr>
            <a:r>
              <a:rPr lang="es-PE" sz="1400">
                <a:solidFill>
                  <a:schemeClr val="dk1"/>
                </a:solidFill>
                <a:latin typeface="Calibri"/>
                <a:ea typeface="Calibri"/>
                <a:cs typeface="Calibri"/>
                <a:sym typeface="Calibri"/>
              </a:rPr>
              <a:t>Al igual que otras arquitecturas, la de cliente/servidor presenta características favorables y desfavorables, que son importantes conocer para una mejor comprensión de la misma.</a:t>
            </a:r>
            <a:endParaRPr b="1" sz="1400">
              <a:solidFill>
                <a:schemeClr val="dk1"/>
              </a:solidFill>
              <a:latin typeface="Calibri"/>
              <a:ea typeface="Calibri"/>
              <a:cs typeface="Calibri"/>
              <a:sym typeface="Calibri"/>
            </a:endParaRPr>
          </a:p>
        </p:txBody>
      </p:sp>
      <p:cxnSp>
        <p:nvCxnSpPr>
          <p:cNvPr id="102" name="Google Shape;102;p7"/>
          <p:cNvCxnSpPr/>
          <p:nvPr/>
        </p:nvCxnSpPr>
        <p:spPr>
          <a:xfrm>
            <a:off x="490957" y="1682692"/>
            <a:ext cx="4269111" cy="0"/>
          </a:xfrm>
          <a:prstGeom prst="straightConnector1">
            <a:avLst/>
          </a:prstGeom>
          <a:noFill/>
          <a:ln cap="flat" cmpd="sng" w="9525">
            <a:solidFill>
              <a:srgbClr val="BFBFBF"/>
            </a:solidFill>
            <a:prstDash val="solid"/>
            <a:round/>
            <a:headEnd len="sm" w="sm" type="none"/>
            <a:tailEnd len="sm" w="sm" type="none"/>
          </a:ln>
        </p:spPr>
      </p:cxnSp>
      <p:cxnSp>
        <p:nvCxnSpPr>
          <p:cNvPr id="103" name="Google Shape;103;p7"/>
          <p:cNvCxnSpPr/>
          <p:nvPr/>
        </p:nvCxnSpPr>
        <p:spPr>
          <a:xfrm>
            <a:off x="5082366" y="1680671"/>
            <a:ext cx="3552255" cy="0"/>
          </a:xfrm>
          <a:prstGeom prst="straightConnector1">
            <a:avLst/>
          </a:prstGeom>
          <a:noFill/>
          <a:ln cap="flat" cmpd="sng" w="9525">
            <a:solidFill>
              <a:srgbClr val="BFBFBF"/>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8"/>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0" name="Google Shape;110;p8"/>
          <p:cNvSpPr/>
          <p:nvPr/>
        </p:nvSpPr>
        <p:spPr>
          <a:xfrm>
            <a:off x="424252" y="3703125"/>
            <a:ext cx="7966170" cy="86793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LENGUAJE DE DEFINICIÓN DE DATOS (DDL) Y LENGUAJE DE MANIPULACIÓN DE DATOS (DML)</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9"/>
          <p:cNvSpPr/>
          <p:nvPr/>
        </p:nvSpPr>
        <p:spPr>
          <a:xfrm>
            <a:off x="407875" y="320830"/>
            <a:ext cx="8457370"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LENGUAJE DE DEFINICIÓN DE DATOS (DDL) Y LENGUAJE DE MANIPULACIÓN DE DATOS (DML)</a:t>
            </a:r>
            <a:endParaRPr sz="1700">
              <a:solidFill>
                <a:srgbClr val="438AD7"/>
              </a:solidFill>
              <a:latin typeface="Calibri"/>
              <a:ea typeface="Calibri"/>
              <a:cs typeface="Calibri"/>
              <a:sym typeface="Calibri"/>
            </a:endParaRPr>
          </a:p>
        </p:txBody>
      </p:sp>
      <p:grpSp>
        <p:nvGrpSpPr>
          <p:cNvPr id="117" name="Google Shape;117;p9"/>
          <p:cNvGrpSpPr/>
          <p:nvPr/>
        </p:nvGrpSpPr>
        <p:grpSpPr>
          <a:xfrm>
            <a:off x="804047" y="1058877"/>
            <a:ext cx="7785290" cy="4197251"/>
            <a:chOff x="657303" y="1058877"/>
            <a:chExt cx="7785290" cy="4197251"/>
          </a:xfrm>
        </p:grpSpPr>
        <p:sp>
          <p:nvSpPr>
            <p:cNvPr id="118" name="Google Shape;118;p9"/>
            <p:cNvSpPr txBox="1"/>
            <p:nvPr/>
          </p:nvSpPr>
          <p:spPr>
            <a:xfrm>
              <a:off x="657304" y="1562809"/>
              <a:ext cx="4039500" cy="3447900"/>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El lenguaje de consulta estructurada (SQL) es un lenguaje de programación para almacenar y procesar información en una base de datos relacional. </a:t>
              </a:r>
              <a:endParaRPr/>
            </a:p>
            <a:p>
              <a:pPr indent="0" lvl="0" marL="11725"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Las instrucciones SQL de tipo DML nos permiten actualizar, eliminar, buscar y recuperar información de la base de datos. Asimismo, las de tipo DDL y DCL pueden ser usadas para mantener y optimizar el rendimiento de la base de datos.</a:t>
              </a:r>
              <a:endParaRPr/>
            </a:p>
            <a:p>
              <a:pPr indent="0" lvl="0" marL="11725" marR="0" rtl="0" algn="l">
                <a:spcBef>
                  <a:spcPts val="0"/>
                </a:spcBef>
                <a:spcAft>
                  <a:spcPts val="0"/>
                </a:spcAft>
                <a:buClr>
                  <a:srgbClr val="262626"/>
                </a:buClr>
                <a:buSzPts val="1600"/>
                <a:buFont typeface="Arial"/>
                <a:buNone/>
              </a:pPr>
              <a:r>
                <a:t/>
              </a:r>
              <a:endParaRPr sz="1600">
                <a:solidFill>
                  <a:schemeClr val="dk1"/>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Se integra bien con los diferentes lenguajes de programación. </a:t>
              </a:r>
              <a:endParaRPr/>
            </a:p>
          </p:txBody>
        </p:sp>
        <p:pic>
          <p:nvPicPr>
            <p:cNvPr id="119" name="Google Shape;119;p9"/>
            <p:cNvPicPr preferRelativeResize="0"/>
            <p:nvPr/>
          </p:nvPicPr>
          <p:blipFill rotWithShape="1">
            <a:blip r:embed="rId3">
              <a:alphaModFix/>
            </a:blip>
            <a:srcRect b="0" l="0" r="0" t="0"/>
            <a:stretch/>
          </p:blipFill>
          <p:spPr>
            <a:xfrm>
              <a:off x="5152261" y="1058877"/>
              <a:ext cx="3290332" cy="4089072"/>
            </a:xfrm>
            <a:prstGeom prst="rect">
              <a:avLst/>
            </a:prstGeom>
            <a:noFill/>
            <a:ln>
              <a:noFill/>
            </a:ln>
          </p:spPr>
        </p:pic>
        <p:sp>
          <p:nvSpPr>
            <p:cNvPr id="120" name="Google Shape;120;p9"/>
            <p:cNvSpPr txBox="1"/>
            <p:nvPr/>
          </p:nvSpPr>
          <p:spPr>
            <a:xfrm>
              <a:off x="657303" y="1234743"/>
              <a:ext cx="3828534" cy="246221"/>
            </a:xfrm>
            <a:prstGeom prst="rect">
              <a:avLst/>
            </a:prstGeom>
            <a:noFill/>
            <a:ln>
              <a:noFill/>
            </a:ln>
          </p:spPr>
          <p:txBody>
            <a:bodyPr anchorCtr="0" anchor="t" bIns="0" lIns="0" spcFirstLastPara="1" rIns="0" wrap="square" tIns="0">
              <a:spAutoFit/>
            </a:bodyPr>
            <a:lstStyle/>
            <a:p>
              <a:pPr indent="0" lvl="0" marL="11725" marR="0" rtl="0" algn="just">
                <a:spcBef>
                  <a:spcPts val="0"/>
                </a:spcBef>
                <a:spcAft>
                  <a:spcPts val="0"/>
                </a:spcAft>
                <a:buClr>
                  <a:schemeClr val="dk1"/>
                </a:buClr>
                <a:buSzPts val="1600"/>
                <a:buFont typeface="Arial"/>
                <a:buNone/>
              </a:pPr>
              <a:r>
                <a:rPr b="1" lang="es-PE" sz="1600">
                  <a:solidFill>
                    <a:schemeClr val="dk1"/>
                  </a:solidFill>
                  <a:latin typeface="Calibri"/>
                  <a:ea typeface="Calibri"/>
                  <a:cs typeface="Calibri"/>
                  <a:sym typeface="Calibri"/>
                </a:rPr>
                <a:t>SQL (STRUCTURE QUERY LANGUAGE)</a:t>
              </a:r>
              <a:endParaRPr sz="1600">
                <a:solidFill>
                  <a:srgbClr val="262626"/>
                </a:solidFill>
                <a:latin typeface="Calibri"/>
                <a:ea typeface="Calibri"/>
                <a:cs typeface="Calibri"/>
                <a:sym typeface="Calibri"/>
              </a:endParaRPr>
            </a:p>
          </p:txBody>
        </p:sp>
        <p:sp>
          <p:nvSpPr>
            <p:cNvPr id="121" name="Google Shape;121;p9"/>
            <p:cNvSpPr txBox="1"/>
            <p:nvPr/>
          </p:nvSpPr>
          <p:spPr>
            <a:xfrm>
              <a:off x="3289898" y="5009907"/>
              <a:ext cx="1346662" cy="246221"/>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PE" sz="1000">
                  <a:solidFill>
                    <a:schemeClr val="dk1"/>
                  </a:solidFill>
                  <a:latin typeface="Calibri"/>
                  <a:ea typeface="Calibri"/>
                  <a:cs typeface="Calibri"/>
                  <a:sym typeface="Calibri"/>
                </a:rPr>
                <a:t>aws.amazon.com</a:t>
              </a:r>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